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slideLayouts/slideLayout8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2" r:id="rId4"/>
    <p:sldMasterId id="2147483685" r:id="rId5"/>
    <p:sldMasterId id="2147483691" r:id="rId6"/>
    <p:sldMasterId id="2147483694" r:id="rId7"/>
    <p:sldMasterId id="2147483697" r:id="rId8"/>
    <p:sldMasterId id="2147483687" r:id="rId9"/>
    <p:sldMasterId id="2147483709" r:id="rId10"/>
  </p:sldMasterIdLst>
  <p:notesMasterIdLst>
    <p:notesMasterId r:id="rId35"/>
  </p:notesMasterIdLst>
  <p:handoutMasterIdLst>
    <p:handoutMasterId r:id="rId36"/>
  </p:handoutMasterIdLst>
  <p:sldIdLst>
    <p:sldId id="267" r:id="rId11"/>
    <p:sldId id="269" r:id="rId12"/>
    <p:sldId id="308" r:id="rId13"/>
    <p:sldId id="311" r:id="rId14"/>
    <p:sldId id="300" r:id="rId15"/>
    <p:sldId id="314" r:id="rId16"/>
    <p:sldId id="317" r:id="rId17"/>
    <p:sldId id="318" r:id="rId18"/>
    <p:sldId id="319" r:id="rId19"/>
    <p:sldId id="320" r:id="rId20"/>
    <p:sldId id="321" r:id="rId21"/>
    <p:sldId id="322" r:id="rId22"/>
    <p:sldId id="323" r:id="rId23"/>
    <p:sldId id="315" r:id="rId24"/>
    <p:sldId id="316" r:id="rId25"/>
    <p:sldId id="275" r:id="rId26"/>
    <p:sldId id="298" r:id="rId27"/>
    <p:sldId id="286" r:id="rId28"/>
    <p:sldId id="284" r:id="rId29"/>
    <p:sldId id="324" r:id="rId30"/>
    <p:sldId id="288" r:id="rId31"/>
    <p:sldId id="325" r:id="rId32"/>
    <p:sldId id="326" r:id="rId33"/>
    <p:sldId id="274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542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orient="horz" pos="341">
          <p15:clr>
            <a:srgbClr val="A4A3A4"/>
          </p15:clr>
        </p15:guide>
        <p15:guide id="7" orient="horz" pos="3979">
          <p15:clr>
            <a:srgbClr val="A4A3A4"/>
          </p15:clr>
        </p15:guide>
        <p15:guide id="8" orient="horz" pos="1248">
          <p15:clr>
            <a:srgbClr val="A4A3A4"/>
          </p15:clr>
        </p15:guide>
        <p15:guide id="9" orient="horz" pos="1839">
          <p15:clr>
            <a:srgbClr val="A4A3A4"/>
          </p15:clr>
        </p15:guide>
        <p15:guide id="10" orient="horz" pos="2745">
          <p15:clr>
            <a:srgbClr val="A4A3A4"/>
          </p15:clr>
        </p15:guide>
        <p15:guide id="11" orient="horz" pos="3542">
          <p15:clr>
            <a:srgbClr val="A4A3A4"/>
          </p15:clr>
        </p15:guide>
        <p15:guide id="12" orient="horz" pos="945">
          <p15:clr>
            <a:srgbClr val="A4A3A4"/>
          </p15:clr>
        </p15:guide>
        <p15:guide id="13" orient="horz" pos="870">
          <p15:clr>
            <a:srgbClr val="A4A3A4"/>
          </p15:clr>
        </p15:guide>
        <p15:guide id="14" orient="horz" pos="286">
          <p15:clr>
            <a:srgbClr val="A4A3A4"/>
          </p15:clr>
        </p15:guide>
        <p15:guide id="15" orient="horz" pos="558">
          <p15:clr>
            <a:srgbClr val="A4A3A4"/>
          </p15:clr>
        </p15:guide>
        <p15:guide id="16" pos="2959">
          <p15:clr>
            <a:srgbClr val="A4A3A4"/>
          </p15:clr>
        </p15:guide>
        <p15:guide id="17" pos="5421">
          <p15:clr>
            <a:srgbClr val="A4A3A4"/>
          </p15:clr>
        </p15:guide>
        <p15:guide id="18" pos="703">
          <p15:clr>
            <a:srgbClr val="A4A3A4"/>
          </p15:clr>
        </p15:guide>
        <p15:guide id="19" pos="864">
          <p15:clr>
            <a:srgbClr val="A4A3A4"/>
          </p15:clr>
        </p15:guide>
        <p15:guide id="20" pos="1227">
          <p15:clr>
            <a:srgbClr val="A4A3A4"/>
          </p15:clr>
        </p15:guide>
        <p15:guide id="21" pos="1388">
          <p15:clr>
            <a:srgbClr val="A4A3A4"/>
          </p15:clr>
        </p15:guide>
        <p15:guide id="22" pos="1750">
          <p15:clr>
            <a:srgbClr val="A4A3A4"/>
          </p15:clr>
        </p15:guide>
        <p15:guide id="23" pos="1911">
          <p15:clr>
            <a:srgbClr val="A4A3A4"/>
          </p15:clr>
        </p15:guide>
        <p15:guide id="24" pos="2275">
          <p15:clr>
            <a:srgbClr val="A4A3A4"/>
          </p15:clr>
        </p15:guide>
        <p15:guide id="25" pos="2435">
          <p15:clr>
            <a:srgbClr val="A4A3A4"/>
          </p15:clr>
        </p15:guide>
        <p15:guide id="26" pos="2799">
          <p15:clr>
            <a:srgbClr val="A4A3A4"/>
          </p15:clr>
        </p15:guide>
        <p15:guide id="27" pos="3322">
          <p15:clr>
            <a:srgbClr val="A4A3A4"/>
          </p15:clr>
        </p15:guide>
        <p15:guide id="28" pos="3483">
          <p15:clr>
            <a:srgbClr val="A4A3A4"/>
          </p15:clr>
        </p15:guide>
        <p15:guide id="29" pos="3847">
          <p15:clr>
            <a:srgbClr val="A4A3A4"/>
          </p15:clr>
        </p15:guide>
        <p15:guide id="30" pos="4008">
          <p15:clr>
            <a:srgbClr val="A4A3A4"/>
          </p15:clr>
        </p15:guide>
        <p15:guide id="31" pos="4371">
          <p15:clr>
            <a:srgbClr val="A4A3A4"/>
          </p15:clr>
        </p15:guide>
        <p15:guide id="32" pos="4530">
          <p15:clr>
            <a:srgbClr val="A4A3A4"/>
          </p15:clr>
        </p15:guide>
        <p15:guide id="33" pos="4895">
          <p15:clr>
            <a:srgbClr val="A4A3A4"/>
          </p15:clr>
        </p15:guide>
        <p15:guide id="34" pos="505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59"/>
    <p:restoredTop sz="94016" autoAdjust="0"/>
  </p:normalViewPr>
  <p:slideViewPr>
    <p:cSldViewPr snapToGrid="0">
      <p:cViewPr varScale="1">
        <p:scale>
          <a:sx n="114" d="100"/>
          <a:sy n="114" d="100"/>
        </p:scale>
        <p:origin x="1860" y="108"/>
      </p:cViewPr>
      <p:guideLst>
        <p:guide orient="horz" pos="2160"/>
        <p:guide pos="2880"/>
        <p:guide pos="5420"/>
        <p:guide pos="340"/>
        <p:guide orient="horz" pos="3974"/>
        <p:guide orient="horz" pos="341"/>
        <p:guide orient="horz" pos="3979"/>
        <p:guide orient="horz" pos="1248"/>
        <p:guide orient="horz" pos="1839"/>
        <p:guide orient="horz" pos="2745"/>
        <p:guide orient="horz" pos="3542"/>
        <p:guide orient="horz" pos="945"/>
        <p:guide orient="horz" pos="870"/>
        <p:guide orient="horz" pos="286"/>
        <p:guide orient="horz" pos="558"/>
        <p:guide pos="2959"/>
        <p:guide pos="5421"/>
        <p:guide pos="703"/>
        <p:guide pos="864"/>
        <p:guide pos="1227"/>
        <p:guide pos="1388"/>
        <p:guide pos="1750"/>
        <p:guide pos="1911"/>
        <p:guide pos="2275"/>
        <p:guide pos="2435"/>
        <p:guide pos="2799"/>
        <p:guide pos="3322"/>
        <p:guide pos="3483"/>
        <p:guide pos="3847"/>
        <p:guide pos="4008"/>
        <p:guide pos="4371"/>
        <p:guide pos="4530"/>
        <p:guide pos="4895"/>
        <p:guide pos="5056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72"/>
      </p:cViewPr>
      <p:guideLst/>
    </p:cSldViewPr>
  </p:notesViewPr>
  <p:gridSpacing cx="1080136" cy="1080136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handoutMaster" Target="handoutMasters/handoutMaster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0D725D-F742-4A6F-ACD8-C7BF259E5F9B}" type="datetimeFigureOut">
              <a:rPr lang="ru-RU" smtClean="0"/>
              <a:pPr/>
              <a:t>25.10.2022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EE9394-ECE8-40A0-AB5C-4D506C3D27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97974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734887-B0A5-46AC-92FC-B244B671277D}" type="datetimeFigureOut">
              <a:rPr lang="ru-RU" smtClean="0"/>
              <a:pPr/>
              <a:t>25.10.2022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173CE2-FAB5-4301-87B4-3C99F17B1C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54711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173CE2-FAB5-4301-87B4-3C99F17B1C4B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65154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173CE2-FAB5-4301-87B4-3C99F17B1C4B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35283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39749" y="5268831"/>
            <a:ext cx="4989513" cy="28468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600" kern="1200" dirty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/>
              <a:t>Наименование мероприятия/название площадки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539749" y="2919413"/>
            <a:ext cx="6399213" cy="1438275"/>
          </a:xfrm>
          <a:prstGeom prst="rect">
            <a:avLst/>
          </a:prstGeom>
        </p:spPr>
        <p:txBody>
          <a:bodyPr lIns="0" tIns="0" rIns="0" bIns="0"/>
          <a:lstStyle>
            <a:lvl1pPr>
              <a:defRPr lang="en-US" sz="4000" b="1" kern="1200" dirty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/>
              <a:t>Тема презентации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539749" y="5845148"/>
            <a:ext cx="4989513" cy="25216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600" b="1" kern="1200" dirty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/>
              <a:t>ФИО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39749" y="6105197"/>
            <a:ext cx="4989513" cy="211467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lang="en-US" sz="1600" kern="1200" dirty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/>
              <a:t>Должность</a:t>
            </a:r>
            <a:endParaRPr lang="en-US" dirty="0"/>
          </a:p>
        </p:txBody>
      </p:sp>
      <p:sp>
        <p:nvSpPr>
          <p:cNvPr id="5" name="Заголовок 1"/>
          <p:cNvSpPr txBox="1">
            <a:spLocks/>
          </p:cNvSpPr>
          <p:nvPr userDrawn="1"/>
        </p:nvSpPr>
        <p:spPr>
          <a:xfrm>
            <a:off x="260568" y="5157192"/>
            <a:ext cx="7430039" cy="507962"/>
          </a:xfrm>
          <a:prstGeom prst="rect">
            <a:avLst/>
          </a:prstGeom>
        </p:spPr>
        <p:txBody>
          <a:bodyPr vert="horz" lIns="265040" tIns="132522" rIns="265040" bIns="132522" rtlCol="0" anchor="ctr">
            <a:noAutofit/>
          </a:bodyPr>
          <a:lstStyle/>
          <a:p>
            <a:pPr lvl="0">
              <a:spcBef>
                <a:spcPct val="0"/>
              </a:spcBef>
            </a:pPr>
            <a:endParaRPr lang="ru-RU" sz="1600" dirty="0">
              <a:solidFill>
                <a:srgbClr val="333333"/>
              </a:solidFill>
              <a:latin typeface="Arial" pitchFamily="34" charset="0"/>
              <a:ea typeface="Rosatom Light" pitchFamily="34" charset="-5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392884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еребивоч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539749" y="2919412"/>
            <a:ext cx="5567363" cy="143827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lang="en-US" sz="4600" b="1" kern="1200" dirty="0">
                <a:solidFill>
                  <a:schemeClr val="bg1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39749" y="1823546"/>
            <a:ext cx="5567363" cy="5760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charset="0"/>
              <a:buNone/>
              <a:defRPr lang="en-US" sz="4600" b="1" kern="1200" dirty="0">
                <a:solidFill>
                  <a:schemeClr val="bg1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pPr lvl="0"/>
            <a:r>
              <a:rPr lang="ru-RU" dirty="0"/>
              <a:t>Нумерация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761128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539750" y="1981199"/>
            <a:ext cx="3903663" cy="23764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ru-RU" sz="1200" kern="120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1" name="Рисунок 2"/>
          <p:cNvSpPr>
            <a:spLocks noGrp="1"/>
          </p:cNvSpPr>
          <p:nvPr>
            <p:ph type="pic" idx="10"/>
          </p:nvPr>
        </p:nvSpPr>
        <p:spPr>
          <a:xfrm>
            <a:off x="4697413" y="1981199"/>
            <a:ext cx="3908425" cy="23764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7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49" y="6170204"/>
            <a:ext cx="47339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7" name="Номер слайда 3"/>
          <p:cNvSpPr txBox="1">
            <a:spLocks/>
          </p:cNvSpPr>
          <p:nvPr userDrawn="1"/>
        </p:nvSpPr>
        <p:spPr>
          <a:xfrm>
            <a:off x="8026400" y="6170204"/>
            <a:ext cx="579438" cy="14645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D7563AF-3E27-4699-B4F1-10C22348B958}" type="slidenum">
              <a:rPr lang="ru-RU" sz="70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ru-RU" sz="700" dirty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39750" y="541338"/>
            <a:ext cx="5567363" cy="459206"/>
          </a:xfrm>
          <a:prstGeom prst="rect">
            <a:avLst/>
          </a:prstGeom>
        </p:spPr>
        <p:txBody>
          <a:bodyPr lIns="0" tIns="0" rIns="0" bIns="0"/>
          <a:lstStyle>
            <a:lvl1pPr>
              <a:defRPr lang="ru-RU" sz="3200" b="1" kern="120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433895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539749" y="1981199"/>
            <a:ext cx="3903663" cy="1510863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  <a:defRPr lang="en-US" sz="1200" kern="1200" dirty="0">
                <a:solidFill>
                  <a:sysClr val="windowText" lastClr="00000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4697413" y="1981199"/>
            <a:ext cx="3906837" cy="1510863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10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39750" y="541338"/>
            <a:ext cx="5567363" cy="459206"/>
          </a:xfrm>
          <a:prstGeom prst="rect">
            <a:avLst/>
          </a:prstGeom>
        </p:spPr>
        <p:txBody>
          <a:bodyPr lIns="0" tIns="0" rIns="0" bIns="0"/>
          <a:lstStyle>
            <a:lvl1pPr>
              <a:defRPr lang="ru-RU" sz="3200" b="1" kern="120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49" y="6170204"/>
            <a:ext cx="47339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3" name="Номер слайда 3"/>
          <p:cNvSpPr txBox="1">
            <a:spLocks/>
          </p:cNvSpPr>
          <p:nvPr userDrawn="1"/>
        </p:nvSpPr>
        <p:spPr>
          <a:xfrm>
            <a:off x="8026400" y="6170204"/>
            <a:ext cx="579438" cy="14645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D7563AF-3E27-4699-B4F1-10C22348B958}" type="slidenum">
              <a:rPr lang="ru-RU" sz="70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ru-RU" sz="700" dirty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539749" y="3602256"/>
            <a:ext cx="3903663" cy="1510863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  <a:defRPr lang="en-US" sz="1200" kern="1200" dirty="0">
                <a:solidFill>
                  <a:sysClr val="windowText" lastClr="00000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4697413" y="3602256"/>
            <a:ext cx="3906837" cy="1510863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6618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Диаграмма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539750" y="4690241"/>
            <a:ext cx="3903664" cy="93268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691614" y="4690241"/>
            <a:ext cx="3914224" cy="93268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19" name="Chart Placeholder 4"/>
          <p:cNvSpPr>
            <a:spLocks noGrp="1"/>
          </p:cNvSpPr>
          <p:nvPr>
            <p:ph type="chart" sz="quarter" idx="16"/>
          </p:nvPr>
        </p:nvSpPr>
        <p:spPr>
          <a:xfrm>
            <a:off x="539750" y="1981201"/>
            <a:ext cx="3903663" cy="237648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700"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20" name="Chart Placeholder 4"/>
          <p:cNvSpPr>
            <a:spLocks noGrp="1"/>
          </p:cNvSpPr>
          <p:nvPr>
            <p:ph type="chart" sz="quarter" idx="17"/>
          </p:nvPr>
        </p:nvSpPr>
        <p:spPr>
          <a:xfrm>
            <a:off x="4692641" y="1981201"/>
            <a:ext cx="3913198" cy="237648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700"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9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39750" y="541338"/>
            <a:ext cx="5567363" cy="459206"/>
          </a:xfrm>
          <a:prstGeom prst="rect">
            <a:avLst/>
          </a:prstGeom>
        </p:spPr>
        <p:txBody>
          <a:bodyPr lIns="0" tIns="0" rIns="0" bIns="0"/>
          <a:lstStyle>
            <a:lvl1pPr>
              <a:defRPr lang="ru-RU" sz="3200" b="1" kern="120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49" y="6170204"/>
            <a:ext cx="47339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4" name="Номер слайда 3"/>
          <p:cNvSpPr txBox="1">
            <a:spLocks/>
          </p:cNvSpPr>
          <p:nvPr userDrawn="1"/>
        </p:nvSpPr>
        <p:spPr>
          <a:xfrm>
            <a:off x="8026400" y="6170204"/>
            <a:ext cx="579438" cy="14645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D7563AF-3E27-4699-B4F1-10C22348B958}" type="slidenum">
              <a:rPr lang="ru-RU" sz="70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ru-RU" sz="700" dirty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314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а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539750" y="4690241"/>
            <a:ext cx="3903664" cy="93268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691614" y="4690241"/>
            <a:ext cx="3914224" cy="93268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19" name="Chart Placeholder 4"/>
          <p:cNvSpPr>
            <a:spLocks noGrp="1"/>
          </p:cNvSpPr>
          <p:nvPr>
            <p:ph type="chart" sz="quarter" idx="16"/>
          </p:nvPr>
        </p:nvSpPr>
        <p:spPr>
          <a:xfrm>
            <a:off x="539750" y="1981201"/>
            <a:ext cx="3903663" cy="237648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700"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20" name="Chart Placeholder 4"/>
          <p:cNvSpPr>
            <a:spLocks noGrp="1"/>
          </p:cNvSpPr>
          <p:nvPr>
            <p:ph type="chart" sz="quarter" idx="17"/>
          </p:nvPr>
        </p:nvSpPr>
        <p:spPr>
          <a:xfrm>
            <a:off x="4692641" y="1981201"/>
            <a:ext cx="3913198" cy="237648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700"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9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39750" y="541338"/>
            <a:ext cx="5567363" cy="459206"/>
          </a:xfrm>
          <a:prstGeom prst="rect">
            <a:avLst/>
          </a:prstGeom>
        </p:spPr>
        <p:txBody>
          <a:bodyPr lIns="0" tIns="0" rIns="0" bIns="0"/>
          <a:lstStyle>
            <a:lvl1pPr>
              <a:defRPr lang="ru-RU" sz="3200" b="1" kern="120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49" y="6170204"/>
            <a:ext cx="47339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4" name="Номер слайда 3"/>
          <p:cNvSpPr txBox="1">
            <a:spLocks/>
          </p:cNvSpPr>
          <p:nvPr userDrawn="1"/>
        </p:nvSpPr>
        <p:spPr>
          <a:xfrm>
            <a:off x="8026400" y="6170204"/>
            <a:ext cx="579438" cy="14645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D7563AF-3E27-4699-B4F1-10C22348B958}" type="slidenum">
              <a:rPr lang="ru-RU" sz="70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ru-RU" sz="700" dirty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214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8" hasCustomPrompt="1"/>
          </p:nvPr>
        </p:nvSpPr>
        <p:spPr>
          <a:xfrm>
            <a:off x="539749" y="1981200"/>
            <a:ext cx="3903663" cy="36392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7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 dirty="0"/>
              <a:t>Контент</a:t>
            </a:r>
            <a:endParaRPr lang="en-US" dirty="0"/>
          </a:p>
        </p:txBody>
      </p:sp>
      <p:sp>
        <p:nvSpPr>
          <p:cNvPr id="1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39750" y="541338"/>
            <a:ext cx="5567363" cy="459206"/>
          </a:xfrm>
          <a:prstGeom prst="rect">
            <a:avLst/>
          </a:prstGeom>
        </p:spPr>
        <p:txBody>
          <a:bodyPr lIns="0" tIns="0" rIns="0" bIns="0"/>
          <a:lstStyle>
            <a:lvl1pPr>
              <a:defRPr lang="ru-RU" sz="3200" b="1" kern="120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49" y="6170204"/>
            <a:ext cx="47339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4" name="Номер слайда 3"/>
          <p:cNvSpPr txBox="1">
            <a:spLocks/>
          </p:cNvSpPr>
          <p:nvPr userDrawn="1"/>
        </p:nvSpPr>
        <p:spPr>
          <a:xfrm>
            <a:off x="8026400" y="6170204"/>
            <a:ext cx="579438" cy="14645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D7563AF-3E27-4699-B4F1-10C22348B958}" type="slidenum">
              <a:rPr lang="ru-RU" sz="70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ru-RU" sz="700" dirty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Content Placeholder 2"/>
          <p:cNvSpPr>
            <a:spLocks noGrp="1"/>
          </p:cNvSpPr>
          <p:nvPr>
            <p:ph idx="19" hasCustomPrompt="1"/>
          </p:nvPr>
        </p:nvSpPr>
        <p:spPr>
          <a:xfrm>
            <a:off x="4697413" y="1981200"/>
            <a:ext cx="3908425" cy="36392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7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 dirty="0"/>
              <a:t>Контент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111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539749" y="1981200"/>
            <a:ext cx="4733926" cy="199959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lang="en-US" sz="4600" b="1" kern="1200" dirty="0">
                <a:solidFill>
                  <a:schemeClr val="bg1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pPr lvl="0"/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4" name="Текст 4"/>
          <p:cNvSpPr>
            <a:spLocks noGrp="1"/>
          </p:cNvSpPr>
          <p:nvPr>
            <p:ph type="body" sz="quarter" idx="12" hasCustomPrompt="1"/>
          </p:nvPr>
        </p:nvSpPr>
        <p:spPr>
          <a:xfrm>
            <a:off x="539750" y="6088743"/>
            <a:ext cx="4733925" cy="227920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Дата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 hasCustomPrompt="1"/>
          </p:nvPr>
        </p:nvSpPr>
        <p:spPr>
          <a:xfrm>
            <a:off x="539750" y="4820307"/>
            <a:ext cx="4733925" cy="126412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Основная информация</a:t>
            </a:r>
          </a:p>
        </p:txBody>
      </p:sp>
      <p:sp>
        <p:nvSpPr>
          <p:cNvPr id="6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357688"/>
            <a:ext cx="4733925" cy="2279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ФИО</a:t>
            </a:r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15" hasCustomPrompt="1"/>
          </p:nvPr>
        </p:nvSpPr>
        <p:spPr>
          <a:xfrm>
            <a:off x="539750" y="4585608"/>
            <a:ext cx="4733925" cy="2279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Должность</a:t>
            </a:r>
          </a:p>
        </p:txBody>
      </p:sp>
    </p:spTree>
    <p:extLst>
      <p:ext uri="{BB962C8B-B14F-4D97-AF65-F5344CB8AC3E}">
        <p14:creationId xmlns:p14="http://schemas.microsoft.com/office/powerpoint/2010/main" val="2368248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71" y="361949"/>
            <a:ext cx="2242335" cy="864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07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517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3114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57989" y="423989"/>
            <a:ext cx="1078305" cy="490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374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71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57989" y="423989"/>
            <a:ext cx="1078305" cy="490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3830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57989" y="423989"/>
            <a:ext cx="1078305" cy="490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717192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70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3"/>
          </p:nvPr>
        </p:nvSpPr>
        <p:spPr>
          <a:xfrm>
            <a:off x="614564" y="3786249"/>
            <a:ext cx="5803014" cy="2064135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endParaRPr lang="ru-RU" b="1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ru-RU" b="1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ru-RU" b="1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b="1" dirty="0" smtClean="0"/>
              <a:t>Дерябина </a:t>
            </a:r>
            <a:r>
              <a:rPr lang="ru-RU" b="1" dirty="0"/>
              <a:t>Мария Дмитриевна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dirty="0"/>
              <a:t>Начальник лаборатории отдела СРК АО «СНИИП»</a:t>
            </a:r>
          </a:p>
          <a:p>
            <a:pPr>
              <a:spcBef>
                <a:spcPts val="0"/>
              </a:spcBef>
            </a:pPr>
            <a:endParaRPr lang="ru-RU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4564" y="1685662"/>
            <a:ext cx="6399213" cy="1777278"/>
          </a:xfrm>
        </p:spPr>
        <p:txBody>
          <a:bodyPr/>
          <a:lstStyle/>
          <a:p>
            <a:r>
              <a:rPr lang="ru-RU" sz="2400" dirty="0"/>
              <a:t>Применение методов математического моделирования при разработке устройств детектирования жидких сред проточного типа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82880" y="3786249"/>
            <a:ext cx="5544616" cy="648072"/>
          </a:xfrm>
          <a:prstGeom prst="rect">
            <a:avLst/>
          </a:prstGeom>
        </p:spPr>
        <p:txBody>
          <a:bodyPr vert="horz" lIns="99417" tIns="49709" rIns="99417" bIns="49709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1400" dirty="0">
                <a:solidFill>
                  <a:srgbClr val="333333"/>
                </a:solidFill>
                <a:latin typeface="Arial" panose="020B0604020202020204" pitchFamily="34" charset="0"/>
                <a:ea typeface="Rosatom Light" pitchFamily="34" charset="-52"/>
                <a:cs typeface="Arial" pitchFamily="34" charset="0"/>
              </a:rPr>
              <a:t>Доклад </a:t>
            </a:r>
            <a:r>
              <a:rPr lang="ru-RU" sz="1400" dirty="0" smtClean="0">
                <a:solidFill>
                  <a:srgbClr val="333333"/>
                </a:solidFill>
                <a:latin typeface="Arial" panose="020B0604020202020204" pitchFamily="34" charset="0"/>
                <a:ea typeface="Rosatom Light" pitchFamily="34" charset="-52"/>
                <a:cs typeface="Arial" pitchFamily="34" charset="0"/>
              </a:rPr>
              <a:t>2</a:t>
            </a:r>
            <a:r>
              <a:rPr lang="en-US" sz="1400" smtClean="0">
                <a:solidFill>
                  <a:srgbClr val="333333"/>
                </a:solidFill>
                <a:latin typeface="Arial" panose="020B0604020202020204" pitchFamily="34" charset="0"/>
                <a:ea typeface="Rosatom Light" pitchFamily="34" charset="-52"/>
                <a:cs typeface="Arial" pitchFamily="34" charset="0"/>
              </a:rPr>
              <a:t>6</a:t>
            </a:r>
            <a:r>
              <a:rPr lang="ru-RU" sz="1400" smtClean="0">
                <a:solidFill>
                  <a:srgbClr val="333333"/>
                </a:solidFill>
                <a:latin typeface="Arial" panose="020B0604020202020204" pitchFamily="34" charset="0"/>
                <a:ea typeface="Rosatom Light" pitchFamily="34" charset="-52"/>
                <a:cs typeface="Arial" pitchFamily="34" charset="0"/>
              </a:rPr>
              <a:t>.10.2022</a:t>
            </a:r>
            <a:endParaRPr lang="ru-RU" sz="1400" dirty="0">
              <a:solidFill>
                <a:srgbClr val="333333"/>
              </a:solidFill>
              <a:latin typeface="Arial" panose="020B0604020202020204" pitchFamily="34" charset="0"/>
              <a:ea typeface="Rosatom Light" pitchFamily="34" charset="-52"/>
              <a:cs typeface="Arial" pitchFamily="34" charset="0"/>
            </a:endParaRPr>
          </a:p>
          <a:p>
            <a:pPr lvl="0">
              <a:spcBef>
                <a:spcPct val="0"/>
              </a:spcBef>
            </a:pPr>
            <a:r>
              <a:rPr lang="ru-RU" sz="1400" dirty="0">
                <a:solidFill>
                  <a:srgbClr val="333333"/>
                </a:solidFill>
                <a:latin typeface="Arial" panose="020B0604020202020204" pitchFamily="34" charset="0"/>
                <a:ea typeface="Rosatom Light" pitchFamily="34" charset="-52"/>
                <a:cs typeface="Arial" pitchFamily="34" charset="0"/>
              </a:rPr>
              <a:t>Научно-техническая конференция «Ядерное приборостроение: история, современность, перспективы»</a:t>
            </a:r>
          </a:p>
        </p:txBody>
      </p:sp>
    </p:spTree>
    <p:extLst>
      <p:ext uri="{BB962C8B-B14F-4D97-AF65-F5344CB8AC3E}">
        <p14:creationId xmlns:p14="http://schemas.microsoft.com/office/powerpoint/2010/main" val="1104181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56376" y="491461"/>
            <a:ext cx="6384752" cy="921702"/>
          </a:xfrm>
        </p:spPr>
        <p:txBody>
          <a:bodyPr/>
          <a:lstStyle/>
          <a:p>
            <a:r>
              <a:rPr lang="ru-RU" sz="2800" dirty="0" smtClean="0"/>
              <a:t>Радиоактивные изотопы йода в составе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/>
              <a:t>ТПК:</a:t>
            </a:r>
            <a:r>
              <a:rPr lang="ru-RU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133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endParaRPr lang="ru-RU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/>
          <a:stretch>
            <a:fillRect/>
          </a:stretch>
        </p:blipFill>
        <p:spPr>
          <a:xfrm>
            <a:off x="227371" y="2653357"/>
            <a:ext cx="2676525" cy="17526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3897" y="2147582"/>
            <a:ext cx="5880138" cy="2922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544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56376" y="491461"/>
            <a:ext cx="6384752" cy="921702"/>
          </a:xfrm>
        </p:spPr>
        <p:txBody>
          <a:bodyPr/>
          <a:lstStyle/>
          <a:p>
            <a:r>
              <a:rPr lang="ru-RU" sz="2800" dirty="0" smtClean="0"/>
              <a:t>Радиоактивные изотопы йода в составе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/>
              <a:t>ТПК:</a:t>
            </a:r>
            <a:r>
              <a:rPr lang="ru-RU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134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endParaRPr lang="ru-RU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/>
          <a:stretch>
            <a:fillRect/>
          </a:stretch>
        </p:blipFill>
        <p:spPr>
          <a:xfrm>
            <a:off x="318833" y="1809207"/>
            <a:ext cx="2347753" cy="2181138"/>
          </a:xfrm>
          <a:prstGeom prst="rect">
            <a:avLst/>
          </a:prstGeom>
        </p:spPr>
      </p:pic>
      <p:pic>
        <p:nvPicPr>
          <p:cNvPr id="7" name="Рисунок 6"/>
          <p:cNvPicPr/>
          <p:nvPr/>
        </p:nvPicPr>
        <p:blipFill>
          <a:blip r:embed="rId3"/>
          <a:stretch>
            <a:fillRect/>
          </a:stretch>
        </p:blipFill>
        <p:spPr>
          <a:xfrm>
            <a:off x="303116" y="3990345"/>
            <a:ext cx="2363470" cy="227266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6586" y="2298584"/>
            <a:ext cx="6094539" cy="2957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182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56376" y="491461"/>
            <a:ext cx="6384752" cy="921702"/>
          </a:xfrm>
        </p:spPr>
        <p:txBody>
          <a:bodyPr/>
          <a:lstStyle/>
          <a:p>
            <a:r>
              <a:rPr lang="ru-RU" sz="2800" dirty="0" smtClean="0"/>
              <a:t>Радиоактивные изотопы йода в составе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/>
              <a:t>ТПК:</a:t>
            </a:r>
            <a:r>
              <a:rPr lang="ru-RU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135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endParaRPr lang="ru-RU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/>
          <a:stretch>
            <a:fillRect/>
          </a:stretch>
        </p:blipFill>
        <p:spPr>
          <a:xfrm>
            <a:off x="396985" y="1529635"/>
            <a:ext cx="3600450" cy="223837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8299" y="2965225"/>
            <a:ext cx="5799808" cy="2868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8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56376" y="491461"/>
            <a:ext cx="6384752" cy="414550"/>
          </a:xfrm>
        </p:spPr>
        <p:txBody>
          <a:bodyPr/>
          <a:lstStyle/>
          <a:p>
            <a:r>
              <a:rPr lang="ru-R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Типичный спектр </a:t>
            </a:r>
            <a:r>
              <a:rPr lang="ru-RU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ТПК</a:t>
            </a:r>
            <a:endParaRPr lang="ru-RU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5355" y="1050946"/>
            <a:ext cx="4645773" cy="5572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427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5"/>
          </p:nvPr>
        </p:nvSpPr>
        <p:spPr>
          <a:xfrm>
            <a:off x="3207053" y="1824702"/>
            <a:ext cx="5047485" cy="155857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1400" dirty="0" smtClean="0"/>
              <a:t>Двухканальный измерительный тракт на основе перспективных </a:t>
            </a:r>
            <a:r>
              <a:rPr lang="ru-RU" sz="1400" dirty="0"/>
              <a:t>неорганических сцинтилляционных кристаллов </a:t>
            </a:r>
            <a:r>
              <a:rPr lang="en-US" sz="1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SrI</a:t>
            </a:r>
            <a:r>
              <a:rPr lang="ru-RU" sz="1400" baseline="-25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sz="1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1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</a:t>
            </a:r>
            <a:r>
              <a:rPr lang="ru-RU" sz="1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ru-RU" sz="1400" dirty="0" smtClean="0"/>
              <a:t>и </a:t>
            </a:r>
            <a:r>
              <a:rPr lang="en-US" sz="14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LaBr</a:t>
            </a:r>
            <a:r>
              <a:rPr lang="ru-RU" sz="1400" baseline="-25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ru-RU" sz="1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1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</a:t>
            </a:r>
            <a:r>
              <a:rPr lang="ru-RU" sz="1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ru-RU" sz="1400" dirty="0" smtClean="0"/>
              <a:t>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400" dirty="0" smtClean="0"/>
              <a:t>Применение встроенного мультиканального анализатора;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400" dirty="0" smtClean="0"/>
              <a:t>Применение комбинированного интерфейса </a:t>
            </a:r>
            <a:r>
              <a:rPr lang="en-US" sz="14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PoE</a:t>
            </a:r>
            <a:r>
              <a:rPr lang="en-US" sz="1400" dirty="0" smtClean="0"/>
              <a:t> (Po</a:t>
            </a:r>
            <a:r>
              <a:rPr lang="en-US" sz="1400" dirty="0"/>
              <a:t>w</a:t>
            </a:r>
            <a:r>
              <a:rPr lang="en-US" sz="1400" dirty="0" smtClean="0"/>
              <a:t>er over Ethernet)</a:t>
            </a:r>
            <a:endParaRPr lang="ru-RU" sz="14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750" y="541338"/>
            <a:ext cx="5567363" cy="871826"/>
          </a:xfrm>
        </p:spPr>
        <p:txBody>
          <a:bodyPr/>
          <a:lstStyle/>
          <a:p>
            <a:r>
              <a:rPr lang="ru-RU" sz="2800" dirty="0" smtClean="0"/>
              <a:t>Инновационные технические решения</a:t>
            </a:r>
            <a:endParaRPr lang="ru-RU" sz="28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4"/>
          </p:nvPr>
        </p:nvSpPr>
        <p:spPr>
          <a:xfrm>
            <a:off x="762837" y="5945974"/>
            <a:ext cx="2153574" cy="155781"/>
          </a:xfrm>
        </p:spPr>
        <p:txBody>
          <a:bodyPr/>
          <a:lstStyle/>
          <a:p>
            <a:r>
              <a:rPr lang="ru-RU" sz="1600" dirty="0" smtClean="0"/>
              <a:t>Измерительный тракт</a:t>
            </a:r>
            <a:endParaRPr lang="ru-RU" sz="1600" dirty="0"/>
          </a:p>
        </p:txBody>
      </p:sp>
      <p:pic>
        <p:nvPicPr>
          <p:cNvPr id="9" name="Рисунок 8"/>
          <p:cNvPicPr/>
          <p:nvPr/>
        </p:nvPicPr>
        <p:blipFill rotWithShape="1">
          <a:blip r:embed="rId2"/>
          <a:srcRect l="12776" r="6385"/>
          <a:stretch/>
        </p:blipFill>
        <p:spPr bwMode="auto">
          <a:xfrm>
            <a:off x="342178" y="1654447"/>
            <a:ext cx="2673985" cy="41281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823" y="3534176"/>
            <a:ext cx="3067628" cy="210401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Текст 4"/>
          <p:cNvSpPr>
            <a:spLocks noGrp="1"/>
          </p:cNvSpPr>
          <p:nvPr>
            <p:ph type="body" sz="quarter" idx="14"/>
          </p:nvPr>
        </p:nvSpPr>
        <p:spPr>
          <a:xfrm>
            <a:off x="4225823" y="5945973"/>
            <a:ext cx="2939748" cy="155782"/>
          </a:xfrm>
        </p:spPr>
        <p:txBody>
          <a:bodyPr/>
          <a:lstStyle/>
          <a:p>
            <a:r>
              <a:rPr lang="ru-RU" sz="1600" dirty="0" smtClean="0"/>
              <a:t>МКА «интеллектуального» БД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825377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539749" y="1823545"/>
            <a:ext cx="5977429" cy="1426731"/>
          </a:xfrm>
        </p:spPr>
        <p:txBody>
          <a:bodyPr/>
          <a:lstStyle/>
          <a:p>
            <a:r>
              <a:rPr lang="ru-RU" sz="2800" dirty="0" smtClean="0"/>
              <a:t>2. Использование </a:t>
            </a:r>
            <a:r>
              <a:rPr lang="ru-RU" sz="2800" dirty="0"/>
              <a:t>методов математического моделирования</a:t>
            </a:r>
            <a:br>
              <a:rPr lang="ru-RU" sz="2800" dirty="0"/>
            </a:br>
            <a:r>
              <a:rPr lang="ru-RU" sz="2800" dirty="0"/>
              <a:t>при </a:t>
            </a:r>
            <a:r>
              <a:rPr lang="ru-RU" sz="2800" dirty="0" smtClean="0"/>
              <a:t>разработке </a:t>
            </a:r>
            <a:r>
              <a:rPr lang="ru-RU" sz="2800" dirty="0" smtClean="0"/>
              <a:t>СЕГ-01Р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87210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41250" y="426176"/>
            <a:ext cx="7379457" cy="90400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800" dirty="0">
                <a:solidFill>
                  <a:schemeClr val="tx1"/>
                </a:solidFill>
              </a:rPr>
              <a:t>Моделирование</a:t>
            </a:r>
            <a:r>
              <a:rPr lang="ru-RU" sz="2800" dirty="0" smtClean="0">
                <a:solidFill>
                  <a:schemeClr val="tx1"/>
                </a:solidFill>
              </a:rPr>
              <a:t>: </a:t>
            </a:r>
            <a:r>
              <a:rPr lang="ru-RU" sz="2800" dirty="0">
                <a:solidFill>
                  <a:schemeClr val="tx1"/>
                </a:solidFill>
              </a:rPr>
              <a:t>взаимодействие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ru-RU" sz="2800" dirty="0">
                <a:solidFill>
                  <a:schemeClr val="tx1"/>
                </a:solidFill>
              </a:rPr>
              <a:t>ионизирующего излучения с детектором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851" y="2028341"/>
            <a:ext cx="2523197" cy="136958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1761" y="3446394"/>
            <a:ext cx="2777737" cy="1545676"/>
          </a:xfrm>
          <a:prstGeom prst="rect">
            <a:avLst/>
          </a:prstGeom>
        </p:spPr>
      </p:pic>
      <p:sp>
        <p:nvSpPr>
          <p:cNvPr id="8" name="Текст 7"/>
          <p:cNvSpPr>
            <a:spLocks noGrp="1"/>
          </p:cNvSpPr>
          <p:nvPr>
            <p:ph type="body" sz="quarter" idx="15"/>
          </p:nvPr>
        </p:nvSpPr>
        <p:spPr>
          <a:xfrm>
            <a:off x="313248" y="1669409"/>
            <a:ext cx="3973528" cy="4932727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Программный пакет </a:t>
            </a:r>
            <a:r>
              <a:rPr lang="en-US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MCC MT</a:t>
            </a:r>
            <a:r>
              <a:rPr lang="ru-RU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smtClean="0"/>
              <a:t>- программа </a:t>
            </a:r>
            <a:r>
              <a:rPr lang="ru-RU" sz="1600" dirty="0"/>
              <a:t>имитационного трехмерного моделирования процессов переноса и регистрации ионизирующих излучений</a:t>
            </a:r>
            <a:r>
              <a:rPr lang="ru-RU" sz="1600" dirty="0" smtClean="0"/>
              <a:t>.</a:t>
            </a:r>
          </a:p>
          <a:p>
            <a:pPr>
              <a:buFont typeface="Wingdings" panose="05000000000000000000" pitchFamily="2" charset="2"/>
              <a:buChar char="ü"/>
            </a:pPr>
            <a:endParaRPr lang="ru-RU" sz="16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Задача: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расчет функции отклика </a:t>
            </a:r>
            <a:r>
              <a:rPr lang="ru-RU" sz="1600" dirty="0"/>
              <a:t>детектора исключительно на базе развитого графического интерфейса</a:t>
            </a:r>
            <a:r>
              <a:rPr lang="ru-RU" sz="1600" dirty="0" smtClean="0"/>
              <a:t>.</a:t>
            </a:r>
          </a:p>
          <a:p>
            <a:pPr>
              <a:buFont typeface="Wingdings" panose="05000000000000000000" pitchFamily="2" charset="2"/>
              <a:buChar char="ü"/>
            </a:pPr>
            <a:endParaRPr lang="ru-RU" sz="1600" dirty="0"/>
          </a:p>
          <a:p>
            <a:pPr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 применения: </a:t>
            </a:r>
            <a:r>
              <a:rPr lang="ru-RU" sz="1600" dirty="0"/>
              <a:t>выбор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оптимальной геометрии</a:t>
            </a:r>
            <a:r>
              <a:rPr lang="ru-RU" sz="1600" dirty="0"/>
              <a:t> проектируемого устройства детектирования без необходимости изготовления нескольких опытных образцов</a:t>
            </a:r>
            <a:r>
              <a:rPr lang="ru-RU" sz="1600" dirty="0" smtClean="0"/>
              <a:t>.</a:t>
            </a:r>
          </a:p>
          <a:p>
            <a:pPr>
              <a:buFont typeface="Wingdings" panose="05000000000000000000" pitchFamily="2" charset="2"/>
              <a:buChar char="ü"/>
            </a:pPr>
            <a:endParaRPr lang="ru-RU" sz="16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Доступные ИИ: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reekC" panose="00000400000000000000" pitchFamily="2" charset="0"/>
                <a:ea typeface="Calibri" panose="020F0502020204030204" pitchFamily="34" charset="0"/>
              </a:rPr>
              <a:t>a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reekC" panose="00000400000000000000" pitchFamily="2" charset="0"/>
                <a:ea typeface="Calibri" panose="020F0502020204030204" pitchFamily="34" charset="0"/>
              </a:rPr>
              <a:t>b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(e</a:t>
            </a:r>
            <a:r>
              <a:rPr lang="en-US" sz="1600" baseline="30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e</a:t>
            </a:r>
            <a:r>
              <a:rPr lang="en-US" sz="1600" baseline="30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sz="160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reekC" panose="00000400000000000000" pitchFamily="2" charset="0"/>
                <a:ea typeface="Calibri" panose="020F0502020204030204" pitchFamily="34" charset="0"/>
              </a:rPr>
              <a:t>g</a:t>
            </a:r>
            <a:endParaRPr lang="ru-RU" sz="160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reekC" panose="00000400000000000000" pitchFamily="2" charset="0"/>
              <a:ea typeface="Calibri" panose="020F050202020403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ТЗЧ</a:t>
            </a:r>
            <a:endParaRPr lang="ru-RU" sz="16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/>
          <a:srcRect t="31256" b="35597"/>
          <a:stretch/>
        </p:blipFill>
        <p:spPr>
          <a:xfrm>
            <a:off x="6934200" y="1433342"/>
            <a:ext cx="2209800" cy="58723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7851" y="4999839"/>
            <a:ext cx="2606786" cy="1420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061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750" y="541337"/>
            <a:ext cx="6659072" cy="1329667"/>
          </a:xfrm>
        </p:spPr>
        <p:txBody>
          <a:bodyPr/>
          <a:lstStyle/>
          <a:p>
            <a:r>
              <a:rPr lang="ru-RU" sz="2800" dirty="0" smtClean="0"/>
              <a:t>Моделирование </a:t>
            </a:r>
            <a:r>
              <a:rPr lang="ru-RU" sz="2800" dirty="0" smtClean="0"/>
              <a:t>регистрации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ru-RU" sz="2800" dirty="0" smtClean="0"/>
              <a:t>гамма-излучения</a:t>
            </a:r>
            <a:endParaRPr lang="ru-RU" sz="2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1880" y="997008"/>
            <a:ext cx="1428750" cy="1114425"/>
          </a:xfrm>
          <a:prstGeom prst="rect">
            <a:avLst/>
          </a:prstGeom>
        </p:spPr>
      </p:pic>
      <p:sp>
        <p:nvSpPr>
          <p:cNvPr id="8" name="Текст 1"/>
          <p:cNvSpPr>
            <a:spLocks noGrp="1"/>
          </p:cNvSpPr>
          <p:nvPr>
            <p:ph type="body" sz="quarter" idx="15"/>
          </p:nvPr>
        </p:nvSpPr>
        <p:spPr>
          <a:xfrm>
            <a:off x="755880" y="5818908"/>
            <a:ext cx="7192366" cy="781942"/>
          </a:xfrm>
        </p:spPr>
        <p:txBody>
          <a:bodyPr/>
          <a:lstStyle/>
          <a:p>
            <a:pPr marL="0" indent="0">
              <a:buNone/>
            </a:pPr>
            <a:r>
              <a:rPr lang="ru-RU" sz="1600" dirty="0" smtClean="0"/>
              <a:t>Регистрация излучения </a:t>
            </a:r>
            <a:r>
              <a:rPr lang="ru-RU" sz="1600" dirty="0" err="1" smtClean="0"/>
              <a:t>радионуклидного</a:t>
            </a:r>
            <a:r>
              <a:rPr lang="ru-RU" sz="1600" dirty="0" smtClean="0"/>
              <a:t> состава </a:t>
            </a:r>
            <a:r>
              <a:rPr lang="ru-RU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ТПК</a:t>
            </a:r>
            <a:r>
              <a:rPr lang="ru-RU" sz="1600" dirty="0" smtClean="0"/>
              <a:t> </a:t>
            </a:r>
            <a:r>
              <a:rPr lang="ru-RU" sz="1600" dirty="0"/>
              <a:t>при помощи </a:t>
            </a:r>
            <a:r>
              <a:rPr lang="ru-RU" sz="1600" dirty="0" smtClean="0"/>
              <a:t>сцинтилляционного блока детектирования </a:t>
            </a:r>
            <a:r>
              <a:rPr lang="ru-RU" sz="1600" dirty="0"/>
              <a:t>на основе </a:t>
            </a:r>
            <a:r>
              <a:rPr lang="ru-RU" sz="1600" dirty="0" smtClean="0"/>
              <a:t>кристалла </a:t>
            </a:r>
            <a:r>
              <a:rPr lang="en-US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SrI</a:t>
            </a:r>
            <a:r>
              <a:rPr lang="en-US" sz="1600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1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</a:t>
            </a:r>
            <a:r>
              <a:rPr lang="en-US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Текст 1"/>
          <p:cNvSpPr>
            <a:spLocks noGrp="1"/>
          </p:cNvSpPr>
          <p:nvPr>
            <p:ph type="body" sz="quarter" idx="15"/>
          </p:nvPr>
        </p:nvSpPr>
        <p:spPr>
          <a:xfrm>
            <a:off x="5915899" y="2876497"/>
            <a:ext cx="2934731" cy="1774818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ru-RU" sz="1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Варьируемые параметры: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1600" dirty="0" smtClean="0"/>
              <a:t> </a:t>
            </a:r>
            <a:r>
              <a:rPr lang="ru-RU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Материал</a:t>
            </a:r>
            <a:r>
              <a:rPr lang="ru-RU" sz="1600" dirty="0" smtClean="0"/>
              <a:t> детектора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1600" dirty="0" smtClean="0"/>
              <a:t> </a:t>
            </a:r>
            <a:r>
              <a:rPr lang="ru-RU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Объём</a:t>
            </a:r>
            <a:r>
              <a:rPr lang="ru-RU" sz="1600" dirty="0" smtClean="0"/>
              <a:t> детектора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1600" dirty="0" smtClean="0"/>
              <a:t> </a:t>
            </a:r>
            <a:r>
              <a:rPr lang="ru-RU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Объем</a:t>
            </a:r>
            <a:r>
              <a:rPr lang="ru-RU" sz="1600" dirty="0" smtClean="0"/>
              <a:t> измерительной камеры</a:t>
            </a:r>
            <a:endParaRPr lang="ru-RU" sz="16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9784" y="2011681"/>
            <a:ext cx="3560478" cy="3322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003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5"/>
          </p:nvPr>
        </p:nvSpPr>
        <p:spPr>
          <a:xfrm>
            <a:off x="718814" y="5703387"/>
            <a:ext cx="6974956" cy="532015"/>
          </a:xfrm>
        </p:spPr>
        <p:txBody>
          <a:bodyPr/>
          <a:lstStyle/>
          <a:p>
            <a:pPr marL="0" indent="0">
              <a:buNone/>
            </a:pPr>
            <a:r>
              <a:rPr lang="ru-RU" sz="1600" dirty="0"/>
              <a:t>Г</a:t>
            </a:r>
            <a:r>
              <a:rPr lang="ru-RU" sz="1600" dirty="0" smtClean="0"/>
              <a:t>еометрическая </a:t>
            </a:r>
            <a:r>
              <a:rPr lang="ru-RU" sz="1600" dirty="0"/>
              <a:t>модель узла </a:t>
            </a:r>
            <a:r>
              <a:rPr lang="ru-RU" sz="1600" dirty="0" smtClean="0"/>
              <a:t>детектирования, </a:t>
            </a:r>
            <a:r>
              <a:rPr lang="ru-RU" sz="1600" dirty="0"/>
              <a:t>размещённого в сосуде Маринелли.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750" y="541337"/>
            <a:ext cx="6659072" cy="1329667"/>
          </a:xfrm>
        </p:spPr>
        <p:txBody>
          <a:bodyPr/>
          <a:lstStyle/>
          <a:p>
            <a:r>
              <a:rPr lang="ru-RU" sz="2800" dirty="0" smtClean="0"/>
              <a:t>Этап 1. Построение геометрической модели эксперимента</a:t>
            </a:r>
            <a:endParaRPr lang="ru-RU" sz="2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1880" y="997008"/>
            <a:ext cx="1428750" cy="111442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814" y="1745765"/>
            <a:ext cx="3576349" cy="239234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4227" y="2416918"/>
            <a:ext cx="3685884" cy="3006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236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539750" y="541338"/>
            <a:ext cx="6875203" cy="837776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8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Этап </a:t>
            </a:r>
            <a:r>
              <a:rPr lang="ru-RU" sz="28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2. </a:t>
            </a:r>
            <a:r>
              <a:rPr lang="ru-RU" sz="28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Построение </a:t>
            </a:r>
            <a:r>
              <a:rPr lang="ru-RU" sz="28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физической </a:t>
            </a:r>
            <a:r>
              <a:rPr lang="ru-RU" sz="28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модели эксперимента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>
          <a:xfrm>
            <a:off x="4462943" y="1806152"/>
            <a:ext cx="4381800" cy="1191013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ru-RU" sz="1400" dirty="0"/>
              <a:t>С</a:t>
            </a:r>
            <a:r>
              <a:rPr lang="ru-RU" sz="14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имуляция </a:t>
            </a:r>
            <a:r>
              <a:rPr lang="ru-RU" sz="14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распадов в </a:t>
            </a:r>
            <a:r>
              <a:rPr lang="ru-RU" sz="14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объёмном источнике – </a:t>
            </a:r>
            <a:r>
              <a:rPr lang="ru-RU" sz="1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сосуде </a:t>
            </a:r>
            <a:r>
              <a:rPr lang="ru-RU" sz="14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М</a:t>
            </a:r>
            <a:r>
              <a:rPr lang="ru-RU" sz="14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аринелли</a:t>
            </a:r>
            <a:r>
              <a:rPr lang="ru-RU" sz="1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 объёмом 3л</a:t>
            </a:r>
            <a:r>
              <a:rPr lang="ru-RU" sz="14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ru-RU" sz="14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– </a:t>
            </a:r>
            <a:r>
              <a:rPr lang="ru-RU" sz="14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и </a:t>
            </a:r>
            <a:r>
              <a:rPr lang="ru-RU" sz="14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регистрации </a:t>
            </a:r>
            <a:r>
              <a:rPr lang="ru-RU" sz="14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гамма-квантов, </a:t>
            </a:r>
            <a:r>
              <a:rPr lang="ru-RU" sz="14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возникающих вследствие распада </a:t>
            </a:r>
            <a:r>
              <a:rPr lang="ru-RU" sz="14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ТПК в </a:t>
            </a:r>
            <a:r>
              <a:rPr lang="ru-RU" sz="14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объёмном </a:t>
            </a:r>
            <a:r>
              <a:rPr lang="ru-RU" sz="14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источнике</a:t>
            </a:r>
          </a:p>
          <a:p>
            <a:pPr>
              <a:spcBef>
                <a:spcPct val="0"/>
              </a:spcBef>
            </a:pPr>
            <a:r>
              <a:rPr lang="ru-RU" sz="1400" dirty="0" smtClean="0"/>
              <a:t>Нуклиды </a:t>
            </a:r>
            <a:r>
              <a:rPr lang="en-US" sz="1400" baseline="30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131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I, </a:t>
            </a:r>
            <a:r>
              <a:rPr lang="en-US" sz="1400" baseline="30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132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I, </a:t>
            </a:r>
            <a:r>
              <a:rPr lang="en-US" sz="1400" baseline="30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133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I, </a:t>
            </a:r>
            <a:r>
              <a:rPr lang="en-US" sz="1400" baseline="30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134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I, </a:t>
            </a:r>
            <a:r>
              <a:rPr lang="en-US" sz="1400" baseline="30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135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I, </a:t>
            </a:r>
            <a:r>
              <a:rPr lang="en-US" sz="1400" baseline="30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134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Cs, </a:t>
            </a:r>
            <a:r>
              <a:rPr lang="ru-RU" sz="1400" baseline="30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60</a:t>
            </a:r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endParaRPr lang="ru-RU" sz="1400" dirty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Текст 2"/>
          <p:cNvSpPr txBox="1">
            <a:spLocks/>
          </p:cNvSpPr>
          <p:nvPr/>
        </p:nvSpPr>
        <p:spPr>
          <a:xfrm>
            <a:off x="560877" y="4964696"/>
            <a:ext cx="3416474" cy="128007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 lang="en-US" sz="4600" b="1" kern="1200" dirty="0">
                <a:solidFill>
                  <a:schemeClr val="bg1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ru-RU" sz="1400" b="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Ф</a:t>
            </a:r>
            <a:r>
              <a:rPr lang="ru-RU" sz="1400" b="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ормирование </a:t>
            </a:r>
            <a:r>
              <a:rPr lang="ru-RU" sz="1400" b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функции отклика детектора </a:t>
            </a:r>
            <a:r>
              <a:rPr lang="ru-RU" sz="1400" b="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с кристаллом </a:t>
            </a:r>
            <a:r>
              <a:rPr lang="en-US" sz="1400" b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SrI</a:t>
            </a:r>
            <a:r>
              <a:rPr lang="en-US" sz="1400" b="0" baseline="-25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2</a:t>
            </a:r>
            <a:r>
              <a:rPr lang="ru-RU" sz="1400" b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(</a:t>
            </a:r>
            <a:r>
              <a:rPr lang="en-US" sz="1400" b="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Eu</a:t>
            </a:r>
            <a:r>
              <a:rPr lang="en-US" sz="1400" b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) </a:t>
            </a:r>
            <a:r>
              <a:rPr lang="ru-RU" sz="1400" b="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размером </a:t>
            </a:r>
            <a:r>
              <a:rPr lang="en-US" sz="1400" b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38</a:t>
            </a:r>
            <a:r>
              <a:rPr lang="ru-RU" sz="1400" b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 </a:t>
            </a:r>
            <a:r>
              <a:rPr lang="ru-RU" sz="1400" b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× </a:t>
            </a:r>
            <a:r>
              <a:rPr lang="en-US" sz="1400" b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38</a:t>
            </a:r>
            <a:r>
              <a:rPr lang="ru-RU" sz="1400" b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 </a:t>
            </a:r>
            <a:r>
              <a:rPr lang="ru-RU" sz="1400" b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мм </a:t>
            </a:r>
            <a:r>
              <a:rPr lang="ru-RU" sz="1400" b="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при регистрации гамма-квантов </a:t>
            </a:r>
            <a:r>
              <a:rPr lang="ru-RU" sz="1400" b="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изотопов йода в </a:t>
            </a:r>
            <a:r>
              <a:rPr lang="ru-RU" sz="1400" b="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модуле «</a:t>
            </a:r>
            <a:r>
              <a:rPr lang="en-US" sz="1400" b="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MCC Viewer</a:t>
            </a:r>
            <a:r>
              <a:rPr lang="ru-RU" sz="1400" b="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»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489"/>
          <a:stretch/>
        </p:blipFill>
        <p:spPr>
          <a:xfrm>
            <a:off x="7132841" y="968376"/>
            <a:ext cx="1428750" cy="75236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8063" y="1608886"/>
            <a:ext cx="2742101" cy="254181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12684" y="3190438"/>
            <a:ext cx="4832059" cy="2718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938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8" t="4404" r="2331" b="39410"/>
          <a:stretch/>
        </p:blipFill>
        <p:spPr>
          <a:xfrm>
            <a:off x="438132" y="4533423"/>
            <a:ext cx="5079820" cy="205535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7952" y="4533423"/>
            <a:ext cx="3162087" cy="2055356"/>
          </a:xfrm>
          <a:prstGeom prst="rect">
            <a:avLst/>
          </a:prstGeom>
        </p:spPr>
      </p:pic>
      <p:sp>
        <p:nvSpPr>
          <p:cNvPr id="7" name="Текст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Заголовок 4"/>
          <p:cNvSpPr>
            <a:spLocks noGrp="1"/>
          </p:cNvSpPr>
          <p:nvPr>
            <p:ph type="title"/>
          </p:nvPr>
        </p:nvSpPr>
        <p:spPr>
          <a:xfrm>
            <a:off x="539750" y="541338"/>
            <a:ext cx="6767137" cy="1161608"/>
          </a:xfrm>
        </p:spPr>
        <p:txBody>
          <a:bodyPr/>
          <a:lstStyle/>
          <a:p>
            <a:r>
              <a:rPr lang="ru-RU" sz="2800" dirty="0" smtClean="0"/>
              <a:t>Вопрос надежности и безопасности современных АЭС</a:t>
            </a:r>
            <a:endParaRPr lang="ru-RU" sz="2800" dirty="0"/>
          </a:p>
        </p:txBody>
      </p:sp>
      <p:sp>
        <p:nvSpPr>
          <p:cNvPr id="11" name="Текст 1"/>
          <p:cNvSpPr>
            <a:spLocks noGrp="1"/>
          </p:cNvSpPr>
          <p:nvPr>
            <p:ph type="body" sz="quarter" idx="14"/>
          </p:nvPr>
        </p:nvSpPr>
        <p:spPr>
          <a:xfrm>
            <a:off x="539750" y="1586691"/>
            <a:ext cx="5920217" cy="600598"/>
          </a:xfrm>
        </p:spPr>
        <p:txBody>
          <a:bodyPr/>
          <a:lstStyle/>
          <a:p>
            <a:r>
              <a:rPr lang="ru-RU" sz="1800" dirty="0" smtClean="0"/>
              <a:t>Ужесточение требований к 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радиационному контролю:</a:t>
            </a:r>
            <a:endParaRPr lang="ru-RU" sz="1400" dirty="0"/>
          </a:p>
        </p:txBody>
      </p:sp>
      <p:sp>
        <p:nvSpPr>
          <p:cNvPr id="12" name="Текст 1"/>
          <p:cNvSpPr txBox="1">
            <a:spLocks/>
          </p:cNvSpPr>
          <p:nvPr/>
        </p:nvSpPr>
        <p:spPr>
          <a:xfrm>
            <a:off x="571181" y="3581518"/>
            <a:ext cx="1605957" cy="277091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ru-RU" sz="1200" kern="120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 smtClean="0"/>
              <a:t>Качественное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1400" dirty="0"/>
          </a:p>
        </p:txBody>
      </p:sp>
      <p:sp>
        <p:nvSpPr>
          <p:cNvPr id="13" name="Текст 1"/>
          <p:cNvSpPr txBox="1">
            <a:spLocks/>
          </p:cNvSpPr>
          <p:nvPr/>
        </p:nvSpPr>
        <p:spPr>
          <a:xfrm>
            <a:off x="571181" y="2886325"/>
            <a:ext cx="1721313" cy="277091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ru-RU" sz="1200" kern="120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 smtClean="0"/>
              <a:t>Количественное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1400" dirty="0"/>
          </a:p>
        </p:txBody>
      </p:sp>
      <p:sp>
        <p:nvSpPr>
          <p:cNvPr id="14" name="Стрелка вправо 13"/>
          <p:cNvSpPr/>
          <p:nvPr/>
        </p:nvSpPr>
        <p:spPr>
          <a:xfrm>
            <a:off x="2292494" y="2828010"/>
            <a:ext cx="943782" cy="3575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Текст 1"/>
          <p:cNvSpPr txBox="1">
            <a:spLocks/>
          </p:cNvSpPr>
          <p:nvPr/>
        </p:nvSpPr>
        <p:spPr>
          <a:xfrm>
            <a:off x="3471833" y="2793194"/>
            <a:ext cx="2574753" cy="563396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ru-RU" sz="1200" kern="120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/>
              <a:t>Увеличение </a:t>
            </a:r>
          </a:p>
          <a:p>
            <a:r>
              <a:rPr lang="ru-RU" sz="1400" dirty="0" smtClean="0"/>
              <a:t>каналов контроля АСРК</a:t>
            </a:r>
            <a:endParaRPr lang="ru-RU" sz="1400" dirty="0"/>
          </a:p>
        </p:txBody>
      </p:sp>
      <p:sp>
        <p:nvSpPr>
          <p:cNvPr id="16" name="Стрелка вправо 15"/>
          <p:cNvSpPr/>
          <p:nvPr/>
        </p:nvSpPr>
        <p:spPr>
          <a:xfrm>
            <a:off x="2292494" y="3541273"/>
            <a:ext cx="943782" cy="3575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Текст 1"/>
          <p:cNvSpPr txBox="1">
            <a:spLocks/>
          </p:cNvSpPr>
          <p:nvPr/>
        </p:nvSpPr>
        <p:spPr>
          <a:xfrm>
            <a:off x="3469672" y="3364122"/>
            <a:ext cx="2574753" cy="988974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ru-RU" sz="1200" kern="120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/>
              <a:t>Повышение требований к метрологическим характеристикам ТС АСРК</a:t>
            </a:r>
            <a:endParaRPr lang="ru-RU" sz="1400" dirty="0"/>
          </a:p>
        </p:txBody>
      </p:sp>
      <p:sp>
        <p:nvSpPr>
          <p:cNvPr id="20" name="Правая фигурная скобка 19"/>
          <p:cNvSpPr/>
          <p:nvPr/>
        </p:nvSpPr>
        <p:spPr>
          <a:xfrm>
            <a:off x="5517952" y="2609171"/>
            <a:ext cx="781396" cy="1803862"/>
          </a:xfrm>
          <a:prstGeom prst="rightBrac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1" name="Текст 1"/>
          <p:cNvSpPr txBox="1">
            <a:spLocks/>
          </p:cNvSpPr>
          <p:nvPr/>
        </p:nvSpPr>
        <p:spPr>
          <a:xfrm>
            <a:off x="6532744" y="2759389"/>
            <a:ext cx="1757413" cy="1527014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ru-RU" sz="1200" kern="120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/>
              <a:t>Возрастающий объём и значимость параметров, контролируемых при помощи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спектрометров</a:t>
            </a:r>
            <a:r>
              <a:rPr lang="ru-RU" sz="1400" dirty="0" smtClean="0"/>
              <a:t> из состава АСРК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313145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3"/>
          <p:cNvSpPr>
            <a:spLocks noGrp="1"/>
          </p:cNvSpPr>
          <p:nvPr>
            <p:ph type="title"/>
          </p:nvPr>
        </p:nvSpPr>
        <p:spPr>
          <a:xfrm>
            <a:off x="539750" y="541337"/>
            <a:ext cx="5567363" cy="84784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8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Этап 3</a:t>
            </a:r>
            <a:r>
              <a:rPr lang="ru-RU" sz="28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. Анализ </a:t>
            </a:r>
            <a:r>
              <a:rPr lang="ru-RU" sz="28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функции отклика детектора </a:t>
            </a:r>
            <a:endParaRPr lang="ru-RU" sz="2800" dirty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4157" y="968375"/>
            <a:ext cx="1428750" cy="1114425"/>
          </a:xfrm>
          <a:prstGeom prst="rect">
            <a:avLst/>
          </a:prstGeom>
        </p:spPr>
      </p:pic>
      <p:sp>
        <p:nvSpPr>
          <p:cNvPr id="11" name="Текст 2"/>
          <p:cNvSpPr txBox="1">
            <a:spLocks/>
          </p:cNvSpPr>
          <p:nvPr/>
        </p:nvSpPr>
        <p:spPr>
          <a:xfrm>
            <a:off x="1833188" y="6120317"/>
            <a:ext cx="5342304" cy="540541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 lang="en-US" sz="4600" b="1" kern="1200" dirty="0">
                <a:solidFill>
                  <a:schemeClr val="bg1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ru-RU" sz="1400" b="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Суммарный спектр от объёмного </a:t>
            </a:r>
            <a:r>
              <a:rPr lang="ru-RU" sz="1400" b="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от </a:t>
            </a:r>
            <a:r>
              <a:rPr lang="ru-RU" sz="1400" b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объёмного </a:t>
            </a:r>
            <a:r>
              <a:rPr lang="ru-RU" sz="1400" b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источника</a:t>
            </a:r>
            <a:r>
              <a:rPr lang="en-US" sz="1400" b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 </a:t>
            </a:r>
            <a:r>
              <a:rPr lang="ru-RU" sz="1400" b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ТПК</a:t>
            </a:r>
          </a:p>
          <a:p>
            <a:pPr>
              <a:spcBef>
                <a:spcPct val="0"/>
              </a:spcBef>
            </a:pPr>
            <a:r>
              <a:rPr lang="ru-RU" sz="1400" dirty="0"/>
              <a:t>Нуклиды </a:t>
            </a:r>
            <a:r>
              <a:rPr lang="en-US" sz="1400" b="0" baseline="30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131</a:t>
            </a:r>
            <a:r>
              <a:rPr lang="en-US" sz="1400" b="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I, </a:t>
            </a:r>
            <a:r>
              <a:rPr lang="en-US" sz="1400" b="0" baseline="30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132</a:t>
            </a:r>
            <a:r>
              <a:rPr lang="en-US" sz="1400" b="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I, </a:t>
            </a:r>
            <a:r>
              <a:rPr lang="en-US" sz="1400" b="0" baseline="30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133</a:t>
            </a:r>
            <a:r>
              <a:rPr lang="en-US" sz="1400" b="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I, </a:t>
            </a:r>
            <a:r>
              <a:rPr lang="en-US" sz="1400" b="0" baseline="30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134</a:t>
            </a:r>
            <a:r>
              <a:rPr lang="en-US" sz="1400" b="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I, </a:t>
            </a:r>
            <a:r>
              <a:rPr lang="en-US" sz="1400" b="0" baseline="30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135</a:t>
            </a:r>
            <a:r>
              <a:rPr lang="en-US" sz="1400" b="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I, </a:t>
            </a:r>
            <a:r>
              <a:rPr lang="en-US" sz="1400" b="0" baseline="30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134</a:t>
            </a:r>
            <a:r>
              <a:rPr lang="en-US" sz="1400" b="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Cs, </a:t>
            </a:r>
            <a:r>
              <a:rPr lang="ru-RU" sz="1400" b="0" baseline="30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60</a:t>
            </a:r>
            <a:r>
              <a:rPr lang="en-US" sz="1400" b="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</a:t>
            </a:r>
            <a:endParaRPr lang="ru-RU" sz="1400" b="0" dirty="0">
              <a:solidFill>
                <a:srgbClr val="3333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Arial" charset="0"/>
              <a:cs typeface="Arial" charset="0"/>
            </a:endParaRPr>
          </a:p>
          <a:p>
            <a:pPr>
              <a:spcBef>
                <a:spcPct val="0"/>
              </a:spcBef>
            </a:pPr>
            <a:r>
              <a:rPr lang="ru-RU" sz="1400" b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 </a:t>
            </a:r>
            <a:endParaRPr lang="ru-RU" sz="1400" b="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456" y="1730825"/>
            <a:ext cx="7371069" cy="4263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819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3"/>
          <p:cNvSpPr>
            <a:spLocks noGrp="1"/>
          </p:cNvSpPr>
          <p:nvPr>
            <p:ph type="title"/>
          </p:nvPr>
        </p:nvSpPr>
        <p:spPr>
          <a:xfrm>
            <a:off x="539750" y="541337"/>
            <a:ext cx="5567363" cy="84784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8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Этап 3</a:t>
            </a:r>
            <a:r>
              <a:rPr lang="ru-RU" sz="28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. Анализ </a:t>
            </a:r>
            <a:r>
              <a:rPr lang="ru-RU" sz="2800" dirty="0" err="1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сэмулированного</a:t>
            </a:r>
            <a:r>
              <a:rPr lang="ru-RU" sz="28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ru-RU" sz="28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спектра</a:t>
            </a:r>
            <a:endParaRPr lang="ru-RU" sz="2800" dirty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Текст 2"/>
          <p:cNvSpPr txBox="1">
            <a:spLocks/>
          </p:cNvSpPr>
          <p:nvPr/>
        </p:nvSpPr>
        <p:spPr>
          <a:xfrm>
            <a:off x="6593747" y="2151573"/>
            <a:ext cx="2162218" cy="1665418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 lang="en-US" sz="4600" b="1" kern="1200" dirty="0">
                <a:solidFill>
                  <a:schemeClr val="bg1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ru-RU" sz="1400" b="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З</a:t>
            </a:r>
            <a:r>
              <a:rPr lang="ru-RU" sz="1400" b="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адание </a:t>
            </a:r>
            <a:r>
              <a:rPr lang="ru-RU" sz="1400" b="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характеристик реального детектора с кристаллом </a:t>
            </a:r>
            <a:r>
              <a:rPr lang="en-US" sz="1400" b="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Sr</a:t>
            </a:r>
            <a:r>
              <a:rPr lang="ru-RU" sz="1400" b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I</a:t>
            </a:r>
            <a:r>
              <a:rPr lang="en-US" sz="1400" b="0" baseline="-25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sz="1400" b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(</a:t>
            </a:r>
            <a:r>
              <a:rPr lang="en-US" sz="1400" b="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Eu</a:t>
            </a:r>
            <a:r>
              <a:rPr lang="en-US" sz="1400" b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) </a:t>
            </a:r>
            <a:r>
              <a:rPr lang="ru-RU" sz="1400" b="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размером </a:t>
            </a:r>
            <a:r>
              <a:rPr lang="en-US" sz="1400" b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38</a:t>
            </a:r>
            <a:r>
              <a:rPr lang="ru-RU" sz="1400" b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 </a:t>
            </a:r>
            <a:r>
              <a:rPr lang="ru-RU" sz="1400" b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× </a:t>
            </a:r>
            <a:r>
              <a:rPr lang="en-US" sz="1400" b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38</a:t>
            </a:r>
            <a:r>
              <a:rPr lang="ru-RU" sz="1400" b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 </a:t>
            </a:r>
            <a:r>
              <a:rPr lang="ru-RU" sz="1400" b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мм</a:t>
            </a:r>
            <a:r>
              <a:rPr lang="ru-RU" sz="1400" b="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, эмуляция спектра, регистрируемого реальным детектором от </a:t>
            </a:r>
            <a:r>
              <a:rPr lang="ru-RU" sz="1400" b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объёмного </a:t>
            </a:r>
            <a:r>
              <a:rPr lang="ru-RU" sz="1400" b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источника</a:t>
            </a:r>
            <a:r>
              <a:rPr lang="en-US" sz="1400" b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 </a:t>
            </a:r>
            <a:r>
              <a:rPr lang="ru-RU" sz="1400" b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ТПК </a:t>
            </a:r>
            <a:endParaRPr lang="ru-RU" sz="1400" b="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4157" y="968375"/>
            <a:ext cx="1428750" cy="1114425"/>
          </a:xfrm>
          <a:prstGeom prst="rect">
            <a:avLst/>
          </a:prstGeom>
        </p:spPr>
      </p:pic>
      <p:sp>
        <p:nvSpPr>
          <p:cNvPr id="11" name="Текст 2"/>
          <p:cNvSpPr txBox="1">
            <a:spLocks/>
          </p:cNvSpPr>
          <p:nvPr/>
        </p:nvSpPr>
        <p:spPr>
          <a:xfrm>
            <a:off x="390280" y="5398865"/>
            <a:ext cx="7587649" cy="273326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 lang="en-US" sz="4600" b="1" kern="1200" dirty="0">
                <a:solidFill>
                  <a:schemeClr val="bg1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ru-RU" sz="1400" b="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Суммарный спектр от объёмного </a:t>
            </a:r>
            <a:r>
              <a:rPr lang="ru-RU" sz="1400" b="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от </a:t>
            </a:r>
            <a:r>
              <a:rPr lang="ru-RU" sz="1400" b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объёмного </a:t>
            </a:r>
            <a:r>
              <a:rPr lang="ru-RU" sz="1400" b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источника</a:t>
            </a:r>
            <a:r>
              <a:rPr lang="en-US" sz="1400" b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 </a:t>
            </a:r>
            <a:r>
              <a:rPr lang="ru-RU" sz="1400" b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ТПК</a:t>
            </a:r>
            <a:r>
              <a:rPr lang="en-US" sz="1400" b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.</a:t>
            </a:r>
          </a:p>
          <a:p>
            <a:pPr>
              <a:spcBef>
                <a:spcPct val="0"/>
              </a:spcBef>
            </a:pPr>
            <a:r>
              <a:rPr lang="ru-RU" sz="1400" b="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Задание характеристик реального детектора с кристаллом </a:t>
            </a:r>
            <a:r>
              <a:rPr lang="en-US" sz="1400" b="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Sr</a:t>
            </a:r>
            <a:r>
              <a:rPr lang="ru-RU" sz="1400" b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I</a:t>
            </a:r>
            <a:r>
              <a:rPr lang="en-US" sz="1400" b="0" baseline="-25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sz="1400" b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(</a:t>
            </a:r>
            <a:r>
              <a:rPr lang="en-US" sz="1400" b="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Eu</a:t>
            </a:r>
            <a:r>
              <a:rPr lang="en-US" sz="1400" b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) </a:t>
            </a:r>
            <a:r>
              <a:rPr lang="ru-RU" sz="1400" b="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размером </a:t>
            </a:r>
            <a:r>
              <a:rPr lang="en-US" sz="1400" b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38</a:t>
            </a:r>
            <a:r>
              <a:rPr lang="ru-RU" sz="1400" b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 × </a:t>
            </a:r>
            <a:r>
              <a:rPr lang="en-US" sz="1400" b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38</a:t>
            </a:r>
            <a:r>
              <a:rPr lang="ru-RU" sz="1400" b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 мм</a:t>
            </a:r>
            <a:r>
              <a:rPr lang="ru-RU" sz="1400" b="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, эмуляция спектра, регистрируемого реальным детектором от </a:t>
            </a:r>
            <a:r>
              <a:rPr lang="ru-RU" sz="1400" b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объёмного источника</a:t>
            </a:r>
            <a:r>
              <a:rPr lang="en-US" sz="1400" b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 </a:t>
            </a:r>
            <a:r>
              <a:rPr lang="ru-RU" sz="1400" b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ТПК </a:t>
            </a:r>
            <a:endParaRPr lang="ru-RU" sz="1400" b="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173" y="1873890"/>
            <a:ext cx="5830349" cy="3279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923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3"/>
          <p:cNvSpPr>
            <a:spLocks noGrp="1"/>
          </p:cNvSpPr>
          <p:nvPr>
            <p:ph type="title"/>
          </p:nvPr>
        </p:nvSpPr>
        <p:spPr>
          <a:xfrm>
            <a:off x="539750" y="541337"/>
            <a:ext cx="5567363" cy="84784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8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Этап 3</a:t>
            </a:r>
            <a:r>
              <a:rPr lang="ru-RU" sz="28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. Анализ </a:t>
            </a:r>
            <a:r>
              <a:rPr lang="ru-RU" sz="2800" dirty="0" err="1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сэмулированного</a:t>
            </a:r>
            <a:r>
              <a:rPr lang="ru-RU" sz="28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ru-RU" sz="28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спектра</a:t>
            </a:r>
            <a:endParaRPr lang="ru-RU" sz="2800" dirty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Текст 2"/>
          <p:cNvSpPr txBox="1">
            <a:spLocks/>
          </p:cNvSpPr>
          <p:nvPr/>
        </p:nvSpPr>
        <p:spPr>
          <a:xfrm>
            <a:off x="6593747" y="2151573"/>
            <a:ext cx="2162218" cy="1665418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 lang="en-US" sz="4600" b="1" kern="1200" dirty="0">
                <a:solidFill>
                  <a:schemeClr val="bg1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ru-RU" sz="1400" b="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З</a:t>
            </a:r>
            <a:r>
              <a:rPr lang="ru-RU" sz="1400" b="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адание </a:t>
            </a:r>
            <a:r>
              <a:rPr lang="ru-RU" sz="1400" b="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характеристик реального детектора с кристаллом </a:t>
            </a:r>
            <a:r>
              <a:rPr lang="en-US" sz="1400" b="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Sr</a:t>
            </a:r>
            <a:r>
              <a:rPr lang="ru-RU" sz="1400" b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I</a:t>
            </a:r>
            <a:r>
              <a:rPr lang="en-US" sz="1400" b="0" baseline="-25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sz="1400" b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(</a:t>
            </a:r>
            <a:r>
              <a:rPr lang="en-US" sz="1400" b="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Eu</a:t>
            </a:r>
            <a:r>
              <a:rPr lang="en-US" sz="1400" b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) </a:t>
            </a:r>
            <a:r>
              <a:rPr lang="ru-RU" sz="1400" b="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размером </a:t>
            </a:r>
            <a:r>
              <a:rPr lang="en-US" sz="1400" b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38</a:t>
            </a:r>
            <a:r>
              <a:rPr lang="ru-RU" sz="1400" b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 </a:t>
            </a:r>
            <a:r>
              <a:rPr lang="ru-RU" sz="1400" b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× </a:t>
            </a:r>
            <a:r>
              <a:rPr lang="en-US" sz="1400" b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38</a:t>
            </a:r>
            <a:r>
              <a:rPr lang="ru-RU" sz="1400" b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 </a:t>
            </a:r>
            <a:r>
              <a:rPr lang="ru-RU" sz="1400" b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мм</a:t>
            </a:r>
            <a:r>
              <a:rPr lang="ru-RU" sz="1400" b="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, эмуляция спектра, регистрируемого реальным детектором от </a:t>
            </a:r>
            <a:r>
              <a:rPr lang="ru-RU" sz="1400" b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объёмного </a:t>
            </a:r>
            <a:r>
              <a:rPr lang="ru-RU" sz="1400" b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источника</a:t>
            </a:r>
            <a:r>
              <a:rPr lang="en-US" sz="1400" b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 </a:t>
            </a:r>
            <a:r>
              <a:rPr lang="ru-RU" sz="1400" b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ТПК </a:t>
            </a:r>
            <a:endParaRPr lang="ru-RU" sz="1400" b="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4157" y="968375"/>
            <a:ext cx="1428750" cy="1114425"/>
          </a:xfrm>
          <a:prstGeom prst="rect">
            <a:avLst/>
          </a:prstGeom>
        </p:spPr>
      </p:pic>
      <p:sp>
        <p:nvSpPr>
          <p:cNvPr id="11" name="Текст 2"/>
          <p:cNvSpPr txBox="1">
            <a:spLocks/>
          </p:cNvSpPr>
          <p:nvPr/>
        </p:nvSpPr>
        <p:spPr>
          <a:xfrm>
            <a:off x="390280" y="5398865"/>
            <a:ext cx="7587649" cy="273326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 lang="en-US" sz="4600" b="1" kern="1200" dirty="0">
                <a:solidFill>
                  <a:schemeClr val="bg1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ru-RU" sz="1400" b="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Суммарный спектр от объёмного </a:t>
            </a:r>
            <a:r>
              <a:rPr lang="ru-RU" sz="1400" b="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от </a:t>
            </a:r>
            <a:r>
              <a:rPr lang="ru-RU" sz="1400" b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объёмного </a:t>
            </a:r>
            <a:r>
              <a:rPr lang="ru-RU" sz="1400" b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источника</a:t>
            </a:r>
            <a:r>
              <a:rPr lang="en-US" sz="1400" b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 </a:t>
            </a:r>
            <a:r>
              <a:rPr lang="ru-RU" sz="1400" b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ТПК</a:t>
            </a:r>
            <a:r>
              <a:rPr lang="en-US" sz="1400" b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.</a:t>
            </a:r>
          </a:p>
          <a:p>
            <a:pPr>
              <a:spcBef>
                <a:spcPct val="0"/>
              </a:spcBef>
            </a:pPr>
            <a:r>
              <a:rPr lang="ru-RU" sz="1400" b="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Задание характеристик реального детектора с кристаллом </a:t>
            </a:r>
            <a:r>
              <a:rPr lang="en-US" sz="1400" b="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Sr</a:t>
            </a:r>
            <a:r>
              <a:rPr lang="ru-RU" sz="1400" b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I</a:t>
            </a:r>
            <a:r>
              <a:rPr lang="en-US" sz="1400" b="0" baseline="-25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sz="1400" b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(</a:t>
            </a:r>
            <a:r>
              <a:rPr lang="en-US" sz="1400" b="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Eu</a:t>
            </a:r>
            <a:r>
              <a:rPr lang="en-US" sz="1400" b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) </a:t>
            </a:r>
            <a:r>
              <a:rPr lang="ru-RU" sz="1400" b="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размером </a:t>
            </a:r>
            <a:r>
              <a:rPr lang="en-US" sz="1400" b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38</a:t>
            </a:r>
            <a:r>
              <a:rPr lang="ru-RU" sz="1400" b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 × </a:t>
            </a:r>
            <a:r>
              <a:rPr lang="en-US" sz="1400" b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38</a:t>
            </a:r>
            <a:r>
              <a:rPr lang="ru-RU" sz="1400" b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 мм</a:t>
            </a:r>
            <a:r>
              <a:rPr lang="ru-RU" sz="1400" b="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, эмуляция спектра, регистрируемого реальным детектором от </a:t>
            </a:r>
            <a:r>
              <a:rPr lang="ru-RU" sz="1400" b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объёмного источника</a:t>
            </a:r>
            <a:r>
              <a:rPr lang="en-US" sz="1400" b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 </a:t>
            </a:r>
            <a:r>
              <a:rPr lang="ru-RU" sz="1400" b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ТПК </a:t>
            </a:r>
            <a:endParaRPr lang="ru-RU" sz="1400" b="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t="748"/>
          <a:stretch/>
        </p:blipFill>
        <p:spPr>
          <a:xfrm>
            <a:off x="390280" y="1847643"/>
            <a:ext cx="5926630" cy="334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494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3"/>
          <p:cNvSpPr>
            <a:spLocks noGrp="1"/>
          </p:cNvSpPr>
          <p:nvPr>
            <p:ph type="title"/>
          </p:nvPr>
        </p:nvSpPr>
        <p:spPr>
          <a:xfrm>
            <a:off x="539750" y="541337"/>
            <a:ext cx="5567363" cy="84784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8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Особенности </a:t>
            </a:r>
            <a:r>
              <a:rPr lang="ru-RU" sz="2800" dirty="0" smtClean="0"/>
              <a:t>интерпретации спектра ТПК</a:t>
            </a:r>
            <a:endParaRPr lang="ru-RU" sz="28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Текст 2"/>
          <p:cNvSpPr txBox="1">
            <a:spLocks/>
          </p:cNvSpPr>
          <p:nvPr/>
        </p:nvSpPr>
        <p:spPr>
          <a:xfrm>
            <a:off x="390279" y="1929942"/>
            <a:ext cx="3057596" cy="502866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 lang="en-US" sz="4600" b="1" kern="1200" dirty="0">
                <a:solidFill>
                  <a:schemeClr val="bg1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u-RU" sz="1400" b="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Сложность идентификации </a:t>
            </a:r>
            <a:r>
              <a:rPr lang="ru-RU" sz="1400" b="0" baseline="30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135</a:t>
            </a:r>
            <a:r>
              <a:rPr lang="en-US" sz="1400" b="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I</a:t>
            </a:r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en-US" sz="1400" b="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en-US" sz="1400" b="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en-US" sz="1400" b="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en-US" sz="1400" b="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en-US" sz="1400" b="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en-US" sz="1400" b="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en-US" sz="1400" b="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en-US" sz="1400" b="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en-US" sz="1400" b="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en-US" sz="1400" b="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en-US" sz="1400" b="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en-US" sz="1400" b="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en-US" sz="1400" b="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u-RU" sz="1400" b="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Сложность раздельной идентификации </a:t>
            </a:r>
            <a:r>
              <a:rPr lang="en-US" sz="1400" b="0" baseline="30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137</a:t>
            </a:r>
            <a:r>
              <a:rPr lang="en-US" sz="1400" b="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Cs</a:t>
            </a:r>
            <a:r>
              <a:rPr lang="ru-RU" sz="1400" b="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 </a:t>
            </a:r>
            <a:r>
              <a:rPr lang="ru-RU" sz="1400" b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отдельно от </a:t>
            </a:r>
            <a:r>
              <a:rPr lang="en-US" sz="1400" b="0" baseline="30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132</a:t>
            </a:r>
            <a:r>
              <a:rPr lang="en-US" sz="1400" b="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I</a:t>
            </a:r>
            <a:endParaRPr lang="ru-RU" sz="1400" b="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4157" y="968375"/>
            <a:ext cx="1428750" cy="111442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8600" y="1820885"/>
            <a:ext cx="4077050" cy="229334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8600" y="4295163"/>
            <a:ext cx="4077050" cy="229334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597167" y="4639112"/>
            <a:ext cx="260059" cy="153518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7359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1"/>
          </p:nvPr>
        </p:nvSpPr>
        <p:spPr>
          <a:xfrm>
            <a:off x="539748" y="1149032"/>
            <a:ext cx="4733926" cy="1236510"/>
          </a:xfrm>
        </p:spPr>
        <p:txBody>
          <a:bodyPr/>
          <a:lstStyle/>
          <a:p>
            <a:r>
              <a:rPr lang="ru-RU" dirty="0"/>
              <a:t>Спасибо</a:t>
            </a:r>
          </a:p>
          <a:p>
            <a:r>
              <a:rPr lang="ru-RU" dirty="0"/>
              <a:t>за </a:t>
            </a:r>
            <a:r>
              <a:rPr lang="ru-RU" dirty="0" smtClean="0"/>
              <a:t>внимание!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 smtClean="0"/>
              <a:t>26.10.2022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Тел.: +7 </a:t>
            </a:r>
            <a:r>
              <a:rPr lang="ru-RU" dirty="0" smtClean="0"/>
              <a:t>(49</a:t>
            </a:r>
            <a:r>
              <a:rPr lang="en-US" dirty="0" smtClean="0"/>
              <a:t>9</a:t>
            </a:r>
            <a:r>
              <a:rPr lang="ru-RU" dirty="0" smtClean="0"/>
              <a:t>) 968 60 60</a:t>
            </a:r>
            <a:r>
              <a:rPr lang="ru-RU" dirty="0"/>
              <a:t>, доб. </a:t>
            </a:r>
            <a:r>
              <a:rPr lang="ru-RU" dirty="0" smtClean="0"/>
              <a:t>4149</a:t>
            </a:r>
            <a:endParaRPr lang="ru-RU" dirty="0"/>
          </a:p>
          <a:p>
            <a:r>
              <a:rPr lang="ru-RU" dirty="0"/>
              <a:t>Моб. тел.: +7 </a:t>
            </a:r>
            <a:r>
              <a:rPr lang="ru-RU" dirty="0" smtClean="0"/>
              <a:t>(982) 309 80 81</a:t>
            </a:r>
            <a:endParaRPr lang="ru-RU" dirty="0"/>
          </a:p>
          <a:p>
            <a:r>
              <a:rPr lang="ru-RU" dirty="0"/>
              <a:t>E-</a:t>
            </a:r>
            <a:r>
              <a:rPr lang="ru-RU" dirty="0" err="1"/>
              <a:t>mail</a:t>
            </a:r>
            <a:r>
              <a:rPr lang="ru-RU" dirty="0"/>
              <a:t>: </a:t>
            </a:r>
            <a:r>
              <a:rPr lang="en-US" dirty="0" err="1" smtClean="0"/>
              <a:t>MaDDeryabina</a:t>
            </a:r>
            <a:r>
              <a:rPr lang="ru-RU" dirty="0" smtClean="0"/>
              <a:t>@</a:t>
            </a:r>
            <a:r>
              <a:rPr lang="en-US" dirty="0" err="1" smtClean="0"/>
              <a:t>sniip</a:t>
            </a:r>
            <a:r>
              <a:rPr lang="ru-RU" dirty="0" smtClean="0"/>
              <a:t>.</a:t>
            </a:r>
            <a:r>
              <a:rPr lang="ru-RU" dirty="0" err="1" smtClean="0"/>
              <a:t>ru</a:t>
            </a:r>
            <a:endParaRPr lang="ru-RU" dirty="0"/>
          </a:p>
          <a:p>
            <a:r>
              <a:rPr lang="ru-RU" dirty="0" err="1" smtClean="0"/>
              <a:t>www</a:t>
            </a:r>
            <a:r>
              <a:rPr lang="ru-RU" dirty="0" smtClean="0"/>
              <a:t>.</a:t>
            </a:r>
            <a:r>
              <a:rPr lang="en-US" dirty="0" err="1" smtClean="0"/>
              <a:t>sniip</a:t>
            </a:r>
            <a:r>
              <a:rPr lang="ru-RU" dirty="0" smtClean="0"/>
              <a:t>.</a:t>
            </a:r>
            <a:r>
              <a:rPr lang="en-US" dirty="0" err="1" smtClean="0"/>
              <a:t>ru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5386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sz="quarter" idx="15"/>
          </p:nvPr>
        </p:nvSpPr>
        <p:spPr>
          <a:xfrm>
            <a:off x="539749" y="1981199"/>
            <a:ext cx="4514389" cy="1806632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1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обеспечение оптимальных и безопасных технологических режимов работы 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АЭС: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sz="1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ru-RU" sz="1400" dirty="0" smtClean="0"/>
              <a:t>контроль УА </a:t>
            </a:r>
            <a:r>
              <a:rPr lang="ru-RU" sz="1400" dirty="0"/>
              <a:t>радиоизотопов </a:t>
            </a:r>
            <a:r>
              <a:rPr lang="en-US" sz="1400" dirty="0"/>
              <a:t>I</a:t>
            </a:r>
            <a:r>
              <a:rPr lang="ru-RU" sz="1400" baseline="30000" dirty="0"/>
              <a:t>131</a:t>
            </a:r>
            <a:r>
              <a:rPr lang="ru-RU" sz="1400" dirty="0"/>
              <a:t>-</a:t>
            </a:r>
            <a:r>
              <a:rPr lang="en-US" sz="1400" dirty="0"/>
              <a:t>I</a:t>
            </a:r>
            <a:r>
              <a:rPr lang="ru-RU" sz="1400" baseline="30000" dirty="0" smtClean="0"/>
              <a:t>135 </a:t>
            </a:r>
            <a:r>
              <a:rPr lang="ru-RU" sz="1400" dirty="0" smtClean="0"/>
              <a:t>в теплоносителе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400" dirty="0"/>
              <a:t>контроль </a:t>
            </a:r>
            <a:r>
              <a:rPr lang="ru-RU" sz="1400" dirty="0" smtClean="0"/>
              <a:t>содержания примесей в теплоносителе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400" dirty="0" smtClean="0"/>
              <a:t>контроль ОА </a:t>
            </a:r>
            <a:r>
              <a:rPr lang="en-US" sz="1400" dirty="0" smtClean="0"/>
              <a:t>Na</a:t>
            </a:r>
            <a:r>
              <a:rPr lang="en-US" sz="1400" baseline="30000" dirty="0" smtClean="0"/>
              <a:t>24 </a:t>
            </a:r>
            <a:r>
              <a:rPr lang="ru-RU" sz="1400" dirty="0" smtClean="0"/>
              <a:t>в жидких средах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400" dirty="0"/>
              <a:t>контроль ОА </a:t>
            </a:r>
            <a:r>
              <a:rPr lang="en-US" sz="1400" dirty="0" smtClean="0"/>
              <a:t>N</a:t>
            </a:r>
            <a:r>
              <a:rPr lang="ru-RU" sz="1400" baseline="30000" dirty="0" smtClean="0"/>
              <a:t>16</a:t>
            </a:r>
            <a:r>
              <a:rPr lang="en-US" sz="1400" baseline="30000" dirty="0" smtClean="0"/>
              <a:t> </a:t>
            </a:r>
            <a:r>
              <a:rPr lang="ru-RU" sz="1400" dirty="0" smtClean="0"/>
              <a:t>в остром паре</a:t>
            </a:r>
            <a:endParaRPr lang="ru-RU" sz="1400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39750" y="541338"/>
            <a:ext cx="5985741" cy="871826"/>
          </a:xfrm>
        </p:spPr>
        <p:txBody>
          <a:bodyPr/>
          <a:lstStyle/>
          <a:p>
            <a:r>
              <a:rPr lang="ru-RU" sz="2800" dirty="0" smtClean="0"/>
              <a:t>Задачи спектрометрических каналов контроля АСРК АЭС</a:t>
            </a:r>
            <a:endParaRPr lang="ru-RU" sz="2800" dirty="0"/>
          </a:p>
        </p:txBody>
      </p:sp>
      <p:sp>
        <p:nvSpPr>
          <p:cNvPr id="20" name="Текст 6"/>
          <p:cNvSpPr>
            <a:spLocks noGrp="1"/>
          </p:cNvSpPr>
          <p:nvPr>
            <p:ph type="body" sz="quarter" idx="15"/>
          </p:nvPr>
        </p:nvSpPr>
        <p:spPr>
          <a:xfrm>
            <a:off x="539748" y="4355866"/>
            <a:ext cx="4514389" cy="1953494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1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мониторинг воздействия АЭС на окружающую среду</a:t>
            </a:r>
          </a:p>
          <a:p>
            <a:pPr>
              <a:buFont typeface="Wingdings" panose="05000000000000000000" pitchFamily="2" charset="2"/>
              <a:buChar char="ü"/>
            </a:pPr>
            <a:endParaRPr lang="ru-RU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ru-RU" sz="1400" dirty="0" smtClean="0"/>
              <a:t>контроль ОА ИРГ в выбросах АЭС через </a:t>
            </a:r>
            <a:r>
              <a:rPr lang="ru-RU" sz="1400" dirty="0" err="1" smtClean="0"/>
              <a:t>венттрубу</a:t>
            </a:r>
            <a:endParaRPr lang="ru-RU" sz="1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ru-RU" sz="1400" dirty="0" smtClean="0"/>
              <a:t>контроль ОА изотопов </a:t>
            </a:r>
            <a:r>
              <a:rPr lang="en-US" sz="1400" dirty="0" smtClean="0"/>
              <a:t>I</a:t>
            </a:r>
            <a:r>
              <a:rPr lang="en-US" sz="1400" baseline="30000" dirty="0" smtClean="0"/>
              <a:t>131</a:t>
            </a:r>
            <a:r>
              <a:rPr lang="en-US" sz="1400" dirty="0" smtClean="0"/>
              <a:t>, Cs</a:t>
            </a:r>
            <a:r>
              <a:rPr lang="en-US" sz="1400" baseline="30000" dirty="0" smtClean="0"/>
              <a:t>134</a:t>
            </a:r>
            <a:r>
              <a:rPr lang="en-US" sz="1400" dirty="0"/>
              <a:t>, </a:t>
            </a:r>
            <a:r>
              <a:rPr lang="en-US" sz="1400" dirty="0" smtClean="0"/>
              <a:t>Cs</a:t>
            </a:r>
            <a:r>
              <a:rPr lang="en-US" sz="1400" baseline="30000" dirty="0" smtClean="0"/>
              <a:t>13</a:t>
            </a:r>
            <a:r>
              <a:rPr lang="ru-RU" sz="1400" baseline="30000" dirty="0" smtClean="0"/>
              <a:t>7</a:t>
            </a:r>
            <a:r>
              <a:rPr lang="en-US" sz="1400" dirty="0" smtClean="0"/>
              <a:t>, Co</a:t>
            </a:r>
            <a:r>
              <a:rPr lang="en-US" sz="1400" baseline="30000" dirty="0" smtClean="0"/>
              <a:t>60</a:t>
            </a:r>
            <a:r>
              <a:rPr lang="ru-RU" sz="1400" dirty="0" smtClean="0"/>
              <a:t>и др. в аэрозольной форме в выбросах через </a:t>
            </a:r>
            <a:r>
              <a:rPr lang="ru-RU" sz="1400" dirty="0" err="1" smtClean="0"/>
              <a:t>венттрубу</a:t>
            </a:r>
            <a:endParaRPr lang="ru-RU" sz="1400" baseline="30000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sz="1400" dirty="0" smtClean="0"/>
              <a:t>контроль ОА радиоизотопов в сбросах АЭС в водные объекты</a:t>
            </a: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5855" y="1413164"/>
            <a:ext cx="2890984" cy="256461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2828" y="4252404"/>
            <a:ext cx="2824011" cy="188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782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5"/>
          </p:nvPr>
        </p:nvSpPr>
        <p:spPr>
          <a:xfrm>
            <a:off x="4541985" y="2229674"/>
            <a:ext cx="3914224" cy="1926690"/>
          </a:xfrm>
        </p:spPr>
        <p:txBody>
          <a:bodyPr/>
          <a:lstStyle/>
          <a:p>
            <a:pPr lvl="0">
              <a:spcBef>
                <a:spcPct val="0"/>
              </a:spcBef>
            </a:pPr>
            <a:r>
              <a:rPr lang="ru-RU" sz="1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СЕГ-01Р</a:t>
            </a:r>
            <a:r>
              <a:rPr lang="ru-RU" sz="1400" dirty="0" smtClean="0"/>
              <a:t> предназначен для непрерывного </a:t>
            </a:r>
            <a:r>
              <a:rPr lang="ru-RU" sz="1400" dirty="0"/>
              <a:t>автоматизированного измерения объёмной активности реперных радионуклидов </a:t>
            </a:r>
            <a:r>
              <a:rPr lang="ru-RU" sz="1400" baseline="30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131</a:t>
            </a:r>
            <a:r>
              <a:rPr lang="en-US" sz="1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ru-RU" sz="1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ru-RU" sz="1400" baseline="30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135</a:t>
            </a:r>
            <a:r>
              <a:rPr lang="en-US" sz="1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ru-RU" sz="1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400" baseline="30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</a:t>
            </a:r>
            <a:r>
              <a:rPr lang="en-US" sz="1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</a:t>
            </a:r>
            <a:r>
              <a:rPr lang="ru-RU" sz="1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400" baseline="30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42</a:t>
            </a:r>
            <a:r>
              <a:rPr lang="ru-RU" sz="1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и др. в теплоносителе первого контура </a:t>
            </a:r>
            <a:r>
              <a:rPr lang="ru-RU" sz="1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реактора</a:t>
            </a:r>
          </a:p>
          <a:p>
            <a:pPr lvl="0">
              <a:spcBef>
                <a:spcPct val="0"/>
              </a:spcBef>
            </a:pPr>
            <a:endParaRPr lang="ru-RU" sz="14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spcBef>
                <a:spcPct val="0"/>
              </a:spcBef>
            </a:pP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СГГ-02Р</a:t>
            </a:r>
            <a:r>
              <a:rPr lang="ru-RU" sz="1400" dirty="0" smtClean="0"/>
              <a:t> </a:t>
            </a:r>
            <a:r>
              <a:rPr lang="ru-RU" sz="1400" dirty="0"/>
              <a:t>предназначен для непрерывного автоматизированного измерения инертных радиоактивных газов </a:t>
            </a:r>
            <a:r>
              <a:rPr lang="ru-RU" sz="1400" baseline="30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85</a:t>
            </a:r>
            <a:r>
              <a:rPr lang="ru-RU" sz="1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Kr, </a:t>
            </a:r>
            <a:r>
              <a:rPr lang="ru-RU" sz="1400" baseline="30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87</a:t>
            </a:r>
            <a:r>
              <a:rPr lang="ru-RU" sz="1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Kr, </a:t>
            </a:r>
            <a:r>
              <a:rPr lang="ru-RU" sz="1400" baseline="30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88</a:t>
            </a:r>
            <a:r>
              <a:rPr lang="ru-RU" sz="1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Kr, </a:t>
            </a:r>
            <a:r>
              <a:rPr lang="ru-RU" sz="1400" baseline="30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133</a:t>
            </a:r>
            <a:r>
              <a:rPr lang="ru-RU" sz="1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Xe и др. в </a:t>
            </a:r>
            <a:r>
              <a:rPr lang="ru-RU" sz="14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венттрубе</a:t>
            </a:r>
            <a:r>
              <a:rPr lang="ru-RU" sz="1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АЭС</a:t>
            </a:r>
            <a:endParaRPr lang="en-US" sz="1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56376" y="491461"/>
            <a:ext cx="6384752" cy="921702"/>
          </a:xfrm>
        </p:spPr>
        <p:txBody>
          <a:bodyPr/>
          <a:lstStyle/>
          <a:p>
            <a:r>
              <a:rPr lang="ru-RU" sz="2800" dirty="0"/>
              <a:t>Технологические </a:t>
            </a:r>
            <a:r>
              <a:rPr lang="ru-RU" sz="2800" dirty="0" smtClean="0"/>
              <a:t>спектрометры</a:t>
            </a:r>
            <a:br>
              <a:rPr lang="ru-RU" sz="2800" dirty="0" smtClean="0"/>
            </a:br>
            <a:r>
              <a:rPr lang="ru-RU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СЕГ-01Р</a:t>
            </a:r>
            <a:r>
              <a:rPr lang="ru-RU" sz="2800" dirty="0"/>
              <a:t> и </a:t>
            </a:r>
            <a:r>
              <a:rPr lang="ru-RU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СГГ-02Р</a:t>
            </a:r>
            <a:endParaRPr lang="ru-RU" sz="2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Рисунок 9"/>
          <p:cNvPicPr/>
          <p:nvPr/>
        </p:nvPicPr>
        <p:blipFill>
          <a:blip r:embed="rId2"/>
          <a:stretch>
            <a:fillRect/>
          </a:stretch>
        </p:blipFill>
        <p:spPr>
          <a:xfrm>
            <a:off x="681574" y="1663122"/>
            <a:ext cx="3398520" cy="3785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953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2"/>
          <p:cNvSpPr txBox="1">
            <a:spLocks/>
          </p:cNvSpPr>
          <p:nvPr/>
        </p:nvSpPr>
        <p:spPr>
          <a:xfrm>
            <a:off x="522165" y="1851910"/>
            <a:ext cx="5977429" cy="2216439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 lang="en-US" sz="4600" b="1" kern="1200" dirty="0">
                <a:solidFill>
                  <a:schemeClr val="bg1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dirty="0" smtClean="0"/>
              <a:t>1. </a:t>
            </a:r>
            <a:r>
              <a:rPr lang="ru-RU" sz="2800" dirty="0" smtClean="0"/>
              <a:t>Описание и задачи, решаемые с помощью СЕГ-01Р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17214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5"/>
          </p:nvPr>
        </p:nvSpPr>
        <p:spPr>
          <a:xfrm>
            <a:off x="4541985" y="2229674"/>
            <a:ext cx="3914224" cy="1117533"/>
          </a:xfrm>
        </p:spPr>
        <p:txBody>
          <a:bodyPr/>
          <a:lstStyle/>
          <a:p>
            <a:pPr lvl="0">
              <a:spcBef>
                <a:spcPct val="0"/>
              </a:spcBef>
            </a:pPr>
            <a:r>
              <a:rPr lang="ru-RU" sz="1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СЕГ-01Р</a:t>
            </a:r>
            <a:r>
              <a:rPr lang="ru-RU" sz="1800" dirty="0" smtClean="0"/>
              <a:t> предназначен для непрерывного </a:t>
            </a:r>
            <a:r>
              <a:rPr lang="ru-RU" sz="1800" dirty="0"/>
              <a:t>автоматизированного измерения объёмной активности реперных радионуклидов </a:t>
            </a:r>
            <a:r>
              <a:rPr lang="ru-RU" sz="1800" baseline="30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131</a:t>
            </a:r>
            <a:r>
              <a:rPr lang="en-US" sz="1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ru-RU" sz="1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ru-RU" sz="1800" baseline="30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135</a:t>
            </a:r>
            <a:r>
              <a:rPr lang="en-US" sz="1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ru-RU" sz="1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800" baseline="30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</a:t>
            </a:r>
            <a:r>
              <a:rPr lang="en-US" sz="1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</a:t>
            </a:r>
            <a:r>
              <a:rPr lang="ru-RU" sz="1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800" baseline="30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42</a:t>
            </a:r>
            <a:r>
              <a:rPr lang="ru-RU" sz="1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и др. в теплоносителе первого контура </a:t>
            </a:r>
            <a:r>
              <a:rPr lang="ru-RU" sz="1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реактора</a:t>
            </a:r>
          </a:p>
          <a:p>
            <a:pPr lvl="0">
              <a:spcBef>
                <a:spcPct val="0"/>
              </a:spcBef>
            </a:pPr>
            <a:endParaRPr lang="ru-RU" sz="14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spcBef>
                <a:spcPct val="0"/>
              </a:spcBef>
            </a:pPr>
            <a:endParaRPr lang="ru-RU" sz="1400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56376" y="491461"/>
            <a:ext cx="6384752" cy="921702"/>
          </a:xfrm>
        </p:spPr>
        <p:txBody>
          <a:bodyPr/>
          <a:lstStyle/>
          <a:p>
            <a:r>
              <a:rPr lang="ru-RU" sz="2800" dirty="0" smtClean="0"/>
              <a:t>Технологически</a:t>
            </a:r>
            <a:r>
              <a:rPr lang="ru-RU" sz="2800" dirty="0"/>
              <a:t>й</a:t>
            </a:r>
            <a:r>
              <a:rPr lang="ru-RU" sz="2800" dirty="0" smtClean="0"/>
              <a:t> спектрометр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СЕГ-01Р</a:t>
            </a:r>
            <a:endParaRPr lang="ru-RU" sz="2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934" y="1577129"/>
            <a:ext cx="3151558" cy="4202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616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56376" y="491461"/>
            <a:ext cx="6384752" cy="921702"/>
          </a:xfrm>
        </p:spPr>
        <p:txBody>
          <a:bodyPr/>
          <a:lstStyle/>
          <a:p>
            <a:r>
              <a:rPr lang="ru-RU" sz="2800" dirty="0" smtClean="0"/>
              <a:t>Задача </a:t>
            </a:r>
            <a:r>
              <a:rPr lang="ru-RU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СЕГ-01Р</a:t>
            </a:r>
            <a:r>
              <a:rPr lang="ru-RU" sz="2800" dirty="0" smtClean="0">
                <a:solidFill>
                  <a:schemeClr val="tx1"/>
                </a:solidFill>
              </a:rPr>
              <a:t>: идентификация состава </a:t>
            </a:r>
            <a:r>
              <a:rPr lang="ru-RU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ТПК</a:t>
            </a:r>
            <a:endParaRPr lang="ru-RU" sz="2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Текст 2"/>
          <p:cNvSpPr>
            <a:spLocks noGrp="1"/>
          </p:cNvSpPr>
          <p:nvPr>
            <p:ph type="body" sz="quarter" idx="15"/>
          </p:nvPr>
        </p:nvSpPr>
        <p:spPr>
          <a:xfrm>
            <a:off x="423262" y="1556859"/>
            <a:ext cx="2949112" cy="934671"/>
          </a:xfrm>
        </p:spPr>
        <p:txBody>
          <a:bodyPr/>
          <a:lstStyle/>
          <a:p>
            <a:pPr lvl="0">
              <a:spcBef>
                <a:spcPct val="0"/>
              </a:spcBef>
            </a:pPr>
            <a:r>
              <a:rPr lang="ru-RU" sz="2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Радионуклидный</a:t>
            </a:r>
            <a:endParaRPr lang="ru-RU" sz="20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spcBef>
                <a:spcPct val="0"/>
              </a:spcBef>
            </a:pPr>
            <a:r>
              <a:rPr lang="ru-RU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состав ТПК</a:t>
            </a:r>
            <a:endParaRPr lang="en-US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3053593" y="1652631"/>
            <a:ext cx="1935982" cy="3575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Текст 1"/>
          <p:cNvSpPr txBox="1">
            <a:spLocks/>
          </p:cNvSpPr>
          <p:nvPr/>
        </p:nvSpPr>
        <p:spPr>
          <a:xfrm>
            <a:off x="5225132" y="1652631"/>
            <a:ext cx="3524585" cy="1979802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ru-RU" sz="1200" kern="120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/>
              <a:t>О</a:t>
            </a:r>
            <a:r>
              <a:rPr lang="ru-RU" sz="2000" b="1" dirty="0" smtClean="0"/>
              <a:t>сколки </a:t>
            </a:r>
            <a:r>
              <a:rPr lang="ru-RU" sz="2000" b="1" dirty="0"/>
              <a:t>деления ядер </a:t>
            </a:r>
            <a:r>
              <a:rPr lang="ru-RU" sz="2000" b="1" baseline="30000" dirty="0" smtClean="0">
                <a:solidFill>
                  <a:srgbClr val="FF0000"/>
                </a:solidFill>
              </a:rPr>
              <a:t>235</a:t>
            </a:r>
            <a:r>
              <a:rPr lang="ru-RU" sz="2000" b="1" dirty="0" smtClean="0">
                <a:solidFill>
                  <a:srgbClr val="FF0000"/>
                </a:solidFill>
              </a:rPr>
              <a:t>U</a:t>
            </a:r>
            <a:r>
              <a:rPr lang="ru-RU" sz="2000" b="1" dirty="0" smtClean="0"/>
              <a:t>:</a:t>
            </a:r>
            <a:endParaRPr lang="en-US" sz="2000" b="1" dirty="0" smtClean="0"/>
          </a:p>
          <a:p>
            <a:endParaRPr lang="ru-RU" sz="20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800" baseline="30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131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I, </a:t>
            </a:r>
            <a:r>
              <a:rPr lang="en-US" sz="1800" baseline="30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132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I, </a:t>
            </a:r>
            <a:r>
              <a:rPr lang="en-US" sz="1800" baseline="30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133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I, </a:t>
            </a:r>
            <a:r>
              <a:rPr lang="en-US" sz="1800" baseline="30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134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I, </a:t>
            </a:r>
            <a:r>
              <a:rPr lang="en-US" sz="1800" baseline="30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135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I, </a:t>
            </a:r>
            <a:r>
              <a:rPr lang="en-US" sz="1800" baseline="30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134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Cs, </a:t>
            </a:r>
            <a:r>
              <a:rPr lang="en-US" sz="1800" baseline="30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137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Cs</a:t>
            </a:r>
            <a:r>
              <a:rPr lang="en-US" sz="1800" dirty="0" smtClean="0"/>
              <a:t> </a:t>
            </a:r>
            <a:r>
              <a:rPr lang="ru-RU" sz="1800" dirty="0" smtClean="0"/>
              <a:t>и др.</a:t>
            </a:r>
            <a:endParaRPr lang="en-US" sz="18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8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800" dirty="0" smtClean="0"/>
              <a:t>ИРГ </a:t>
            </a:r>
            <a:r>
              <a:rPr lang="en-US" sz="1800" baseline="30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</a:t>
            </a:r>
            <a:r>
              <a:rPr lang="ru-RU" sz="1800" baseline="30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sz="1800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Xe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1800" baseline="30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135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Xe, </a:t>
            </a:r>
            <a:r>
              <a:rPr lang="en-US" sz="1800" baseline="30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85m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Kr, </a:t>
            </a:r>
            <a:r>
              <a:rPr lang="en-US" sz="1800" baseline="30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87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Kr, </a:t>
            </a:r>
            <a:r>
              <a:rPr lang="en-US" sz="1800" baseline="30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88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</a:t>
            </a:r>
            <a:r>
              <a:rPr lang="ru-RU" sz="1800" dirty="0" smtClean="0"/>
              <a:t> и др.</a:t>
            </a:r>
            <a:endParaRPr lang="ru-RU" sz="1800" dirty="0"/>
          </a:p>
          <a:p>
            <a:endParaRPr lang="ru-RU" sz="1400" dirty="0"/>
          </a:p>
          <a:p>
            <a:endParaRPr lang="ru-RU" sz="1400" dirty="0"/>
          </a:p>
        </p:txBody>
      </p:sp>
      <p:sp>
        <p:nvSpPr>
          <p:cNvPr id="11" name="Текст 1"/>
          <p:cNvSpPr txBox="1">
            <a:spLocks/>
          </p:cNvSpPr>
          <p:nvPr/>
        </p:nvSpPr>
        <p:spPr>
          <a:xfrm>
            <a:off x="5225132" y="3842158"/>
            <a:ext cx="3709143" cy="188752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ru-RU" sz="1200" kern="120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/>
              <a:t>Активированные продукты коррозии конструкционных материалов </a:t>
            </a:r>
            <a:r>
              <a:rPr lang="ru-RU" sz="2000" b="1" dirty="0" smtClean="0"/>
              <a:t>РУ:</a:t>
            </a:r>
          </a:p>
          <a:p>
            <a:endParaRPr lang="ru-RU" sz="2000" b="1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l-PL" sz="1800" baseline="30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110m</a:t>
            </a:r>
            <a:r>
              <a:rPr lang="pl-PL" sz="18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</a:t>
            </a:r>
            <a:r>
              <a:rPr lang="pl-PL" sz="1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 </a:t>
            </a:r>
            <a:r>
              <a:rPr lang="pl-PL" sz="1800" baseline="30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58</a:t>
            </a:r>
            <a:r>
              <a:rPr lang="pl-PL" sz="18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</a:t>
            </a:r>
            <a:r>
              <a:rPr lang="pl-PL" sz="1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pl-PL" sz="18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1800" baseline="30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60</a:t>
            </a:r>
            <a:r>
              <a:rPr lang="pl-PL" sz="18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</a:t>
            </a:r>
            <a:r>
              <a:rPr lang="pl-PL" sz="1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 </a:t>
            </a:r>
            <a:r>
              <a:rPr lang="pl-PL" sz="1800" baseline="30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59</a:t>
            </a:r>
            <a:r>
              <a:rPr lang="pl-PL" sz="18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</a:t>
            </a:r>
            <a:r>
              <a:rPr lang="pl-PL" sz="1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 </a:t>
            </a:r>
            <a:r>
              <a:rPr lang="pl-PL" sz="1800" baseline="30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95</a:t>
            </a:r>
            <a:r>
              <a:rPr lang="pl-PL" sz="18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Zr</a:t>
            </a:r>
            <a:r>
              <a:rPr lang="pl-PL" sz="1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pl-PL" sz="1800" baseline="30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95</a:t>
            </a:r>
            <a:r>
              <a:rPr lang="pl-PL" sz="18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Nb</a:t>
            </a:r>
            <a:r>
              <a:rPr lang="pl-PL" sz="1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 </a:t>
            </a:r>
            <a:r>
              <a:rPr lang="pl-PL" sz="1800" baseline="30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51</a:t>
            </a:r>
            <a:r>
              <a:rPr lang="pl-PL" sz="18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</a:t>
            </a:r>
            <a:r>
              <a:rPr lang="pl-PL" sz="1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 </a:t>
            </a:r>
            <a:r>
              <a:rPr lang="pl-PL" sz="1800" baseline="30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54</a:t>
            </a:r>
            <a:r>
              <a:rPr lang="pl-PL" sz="18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Mn</a:t>
            </a:r>
            <a:r>
              <a:rPr lang="pl-PL" sz="1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 </a:t>
            </a:r>
            <a:r>
              <a:rPr lang="pl-PL" sz="1800" baseline="30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56</a:t>
            </a:r>
            <a:r>
              <a:rPr lang="pl-PL" sz="18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Mn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dirty="0" smtClean="0"/>
              <a:t>и </a:t>
            </a:r>
            <a:r>
              <a:rPr lang="ru-RU" sz="1800" dirty="0"/>
              <a:t>др.</a:t>
            </a:r>
            <a:endParaRPr lang="en-US" sz="1800" dirty="0"/>
          </a:p>
          <a:p>
            <a:endParaRPr lang="ru-RU" sz="20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0" y="2249608"/>
            <a:ext cx="3769760" cy="4391689"/>
          </a:xfrm>
          <a:prstGeom prst="rect">
            <a:avLst/>
          </a:prstGeom>
        </p:spPr>
      </p:pic>
      <p:sp>
        <p:nvSpPr>
          <p:cNvPr id="9" name="Стрелка вправо 8"/>
          <p:cNvSpPr/>
          <p:nvPr/>
        </p:nvSpPr>
        <p:spPr>
          <a:xfrm rot="2240238">
            <a:off x="2684663" y="2808756"/>
            <a:ext cx="2754284" cy="3575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9845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56376" y="491461"/>
            <a:ext cx="6384752" cy="921702"/>
          </a:xfrm>
        </p:spPr>
        <p:txBody>
          <a:bodyPr/>
          <a:lstStyle/>
          <a:p>
            <a:r>
              <a:rPr lang="ru-RU" sz="2800" dirty="0" smtClean="0"/>
              <a:t>Радиоактивные изотопы йода в составе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/>
              <a:t>ТПК:</a:t>
            </a:r>
            <a:r>
              <a:rPr lang="ru-RU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131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endParaRPr lang="ru-RU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Рисунок 9"/>
          <p:cNvPicPr/>
          <p:nvPr/>
        </p:nvPicPr>
        <p:blipFill>
          <a:blip r:embed="rId2"/>
          <a:stretch>
            <a:fillRect/>
          </a:stretch>
        </p:blipFill>
        <p:spPr>
          <a:xfrm>
            <a:off x="556376" y="2318508"/>
            <a:ext cx="1733550" cy="16002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8197" y="2046914"/>
            <a:ext cx="5947293" cy="3016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961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56376" y="491461"/>
            <a:ext cx="6384752" cy="921702"/>
          </a:xfrm>
        </p:spPr>
        <p:txBody>
          <a:bodyPr/>
          <a:lstStyle/>
          <a:p>
            <a:r>
              <a:rPr lang="ru-RU" sz="2800" dirty="0" smtClean="0"/>
              <a:t>Радиоактивные изотопы йода в составе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/>
              <a:t>ТПК:</a:t>
            </a:r>
            <a:r>
              <a:rPr lang="ru-RU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132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endParaRPr lang="ru-RU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/>
          <a:stretch>
            <a:fillRect/>
          </a:stretch>
        </p:blipFill>
        <p:spPr>
          <a:xfrm>
            <a:off x="556376" y="1685703"/>
            <a:ext cx="2178169" cy="2064176"/>
          </a:xfrm>
          <a:prstGeom prst="rect">
            <a:avLst/>
          </a:prstGeom>
        </p:spPr>
      </p:pic>
      <p:pic>
        <p:nvPicPr>
          <p:cNvPr id="7" name="Рисунок 6"/>
          <p:cNvPicPr/>
          <p:nvPr/>
        </p:nvPicPr>
        <p:blipFill>
          <a:blip r:embed="rId3"/>
          <a:stretch>
            <a:fillRect/>
          </a:stretch>
        </p:blipFill>
        <p:spPr>
          <a:xfrm>
            <a:off x="552685" y="3687445"/>
            <a:ext cx="2181860" cy="234823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4545" y="2175209"/>
            <a:ext cx="6093641" cy="3024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877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итульный слайд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0" id="{6DEC93EF-9E65-AE4D-AF29-577CCE25C2BA}" vid="{2EC9C681-5FC3-6646-9972-1309E8B19FA2}"/>
    </a:ext>
  </a:extLst>
</a:theme>
</file>

<file path=ppt/theme/theme2.xml><?xml version="1.0" encoding="utf-8"?>
<a:theme xmlns:a="http://schemas.openxmlformats.org/drawingml/2006/main" name="Перебивочный слайд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0" id="{6DEC93EF-9E65-AE4D-AF29-577CCE25C2BA}" vid="{627D1A01-8A3C-5540-9D44-6F26F42DC8A3}"/>
    </a:ext>
  </a:extLst>
</a:theme>
</file>

<file path=ppt/theme/theme3.xml><?xml version="1.0" encoding="utf-8"?>
<a:theme xmlns:a="http://schemas.openxmlformats.org/drawingml/2006/main" name="Текст картинка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кст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Диаграмма">
  <a:themeElements>
    <a:clrScheme name="тема для слайдов с диаграммами">
      <a:dk1>
        <a:srgbClr val="414042"/>
      </a:dk1>
      <a:lt1>
        <a:sysClr val="window" lastClr="FFFFFF"/>
      </a:lt1>
      <a:dk2>
        <a:srgbClr val="FFFFFF"/>
      </a:dk2>
      <a:lt2>
        <a:srgbClr val="FFFFFF"/>
      </a:lt2>
      <a:accent1>
        <a:srgbClr val="293D6D"/>
      </a:accent1>
      <a:accent2>
        <a:srgbClr val="456EA9"/>
      </a:accent2>
      <a:accent3>
        <a:srgbClr val="68B0E0"/>
      </a:accent3>
      <a:accent4>
        <a:srgbClr val="ACC44D"/>
      </a:accent4>
      <a:accent5>
        <a:srgbClr val="4C9D8D"/>
      </a:accent5>
      <a:accent6>
        <a:srgbClr val="7F7F7F"/>
      </a:accent6>
      <a:hlink>
        <a:srgbClr val="414042"/>
      </a:hlink>
      <a:folHlink>
        <a:srgbClr val="41404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Текст диаграмма">
  <a:themeElements>
    <a:clrScheme name="тема для слайдов текст-диаграмма">
      <a:dk1>
        <a:srgbClr val="414042"/>
      </a:dk1>
      <a:lt1>
        <a:sysClr val="window" lastClr="FFFFFF"/>
      </a:lt1>
      <a:dk2>
        <a:srgbClr val="FFFFFF"/>
      </a:dk2>
      <a:lt2>
        <a:srgbClr val="FFFFFF"/>
      </a:lt2>
      <a:accent1>
        <a:srgbClr val="EBA444"/>
      </a:accent1>
      <a:accent2>
        <a:srgbClr val="F06942"/>
      </a:accent2>
      <a:accent3>
        <a:srgbClr val="AD5483"/>
      </a:accent3>
      <a:accent4>
        <a:srgbClr val="456EA9"/>
      </a:accent4>
      <a:accent5>
        <a:srgbClr val="68B0E0"/>
      </a:accent5>
      <a:accent6>
        <a:srgbClr val="259789"/>
      </a:accent6>
      <a:hlink>
        <a:srgbClr val="414042"/>
      </a:hlink>
      <a:folHlink>
        <a:srgbClr val="41404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0" id="{6DEC93EF-9E65-AE4D-AF29-577CCE25C2BA}" vid="{39E5E070-8CD9-6841-96EA-CE863DBDA369}"/>
    </a:ext>
  </a:extLst>
</a:theme>
</file>

<file path=ppt/theme/theme7.xml><?xml version="1.0" encoding="utf-8"?>
<a:theme xmlns:a="http://schemas.openxmlformats.org/drawingml/2006/main" name="Заключительный слайд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AB3C71C1D58544A8EAFCD209AEE8CEE" ma:contentTypeVersion="0" ma:contentTypeDescription="Создание документа." ma:contentTypeScope="" ma:versionID="9d66495d67593312f6436318a7e4260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02f955febea7e716b4e91cddba17110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CED2945-42DA-4374-A250-A4F537B8978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770CDBD-5D5E-454C-8AAB-5A538B3240A7}">
  <ds:schemaRefs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www.w3.org/XML/1998/namespace"/>
    <ds:schemaRef ds:uri="http://purl.org/dc/terms/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F2397593-A5A6-4CE3-85A0-A7312B8BE0A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Presentation_4x3_white_template</Template>
  <TotalTime>4188</TotalTime>
  <Words>826</Words>
  <Application>Microsoft Office PowerPoint</Application>
  <PresentationFormat>Экран (4:3)</PresentationFormat>
  <Paragraphs>121</Paragraphs>
  <Slides>24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7</vt:i4>
      </vt:variant>
      <vt:variant>
        <vt:lpstr>Заголовки слайдов</vt:lpstr>
      </vt:variant>
      <vt:variant>
        <vt:i4>24</vt:i4>
      </vt:variant>
    </vt:vector>
  </HeadingPairs>
  <TitlesOfParts>
    <vt:vector size="37" baseType="lpstr">
      <vt:lpstr>Arial</vt:lpstr>
      <vt:lpstr>Calibri</vt:lpstr>
      <vt:lpstr>GreekC</vt:lpstr>
      <vt:lpstr>Rosatom Light</vt:lpstr>
      <vt:lpstr>Times New Roman</vt:lpstr>
      <vt:lpstr>Wingdings</vt:lpstr>
      <vt:lpstr>Титульный слайд</vt:lpstr>
      <vt:lpstr>Перебивочный слайд</vt:lpstr>
      <vt:lpstr>Текст картинка</vt:lpstr>
      <vt:lpstr>Текст</vt:lpstr>
      <vt:lpstr>Диаграмма</vt:lpstr>
      <vt:lpstr>Текст диаграмма</vt:lpstr>
      <vt:lpstr>Заключительный слайд</vt:lpstr>
      <vt:lpstr>Применение методов математического моделирования при разработке устройств детектирования жидких сред проточного типа</vt:lpstr>
      <vt:lpstr>Вопрос надежности и безопасности современных АЭС</vt:lpstr>
      <vt:lpstr>Задачи спектрометрических каналов контроля АСРК АЭС</vt:lpstr>
      <vt:lpstr>Технологические спектрометры СЕГ-01Р и СГГ-02Р</vt:lpstr>
      <vt:lpstr>Презентация PowerPoint</vt:lpstr>
      <vt:lpstr>Технологический спектрометр СЕГ-01Р</vt:lpstr>
      <vt:lpstr>Задача СЕГ-01Р: идентификация состава ТПК</vt:lpstr>
      <vt:lpstr>Радиоактивные изотопы йода в составе ТПК: 131I</vt:lpstr>
      <vt:lpstr>Радиоактивные изотопы йода в составе ТПК: 132I</vt:lpstr>
      <vt:lpstr>Радиоактивные изотопы йода в составе ТПК: 133I</vt:lpstr>
      <vt:lpstr>Радиоактивные изотопы йода в составе ТПК: 134I</vt:lpstr>
      <vt:lpstr>Радиоактивные изотопы йода в составе ТПК: 135I</vt:lpstr>
      <vt:lpstr>Типичный спектр ТПК</vt:lpstr>
      <vt:lpstr>Инновационные технические решения</vt:lpstr>
      <vt:lpstr>Презентация PowerPoint</vt:lpstr>
      <vt:lpstr>Моделирование: взаимодействие ионизирующего излучения с детектором</vt:lpstr>
      <vt:lpstr>Моделирование регистрации гамма-излучения</vt:lpstr>
      <vt:lpstr>Этап 1. Построение геометрической модели эксперимента</vt:lpstr>
      <vt:lpstr>Этап 2. Построение физической модели эксперимента</vt:lpstr>
      <vt:lpstr>Этап 3. Анализ функции отклика детектора </vt:lpstr>
      <vt:lpstr>Этап 3. Анализ сэмулированного спектра</vt:lpstr>
      <vt:lpstr>Этап 3. Анализ сэмулированного спектра</vt:lpstr>
      <vt:lpstr>Особенности интерпретации спектра ТПК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Анна Хомякова</dc:creator>
  <cp:lastModifiedBy>Дерябина Мария Дмитриевна</cp:lastModifiedBy>
  <cp:revision>202</cp:revision>
  <dcterms:created xsi:type="dcterms:W3CDTF">2019-09-24T12:47:23Z</dcterms:created>
  <dcterms:modified xsi:type="dcterms:W3CDTF">2022-10-25T13:30:52Z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0x0101008AB3C71C1D58544A8EAFCD209AEE8CEE</vt:lpwstr>
  </property>
</Properties>
</file>